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emf" ContentType="image/x-em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722" r:id="rId2"/>
  </p:sldMasterIdLst>
  <p:notesMasterIdLst>
    <p:notesMasterId r:id="rId31"/>
  </p:notesMasterIdLst>
  <p:sldIdLst>
    <p:sldId id="267" r:id="rId3"/>
    <p:sldId id="294" r:id="rId4"/>
    <p:sldId id="295" r:id="rId5"/>
    <p:sldId id="296" r:id="rId6"/>
    <p:sldId id="297" r:id="rId7"/>
    <p:sldId id="318" r:id="rId8"/>
    <p:sldId id="298" r:id="rId9"/>
    <p:sldId id="326" r:id="rId10"/>
    <p:sldId id="327" r:id="rId11"/>
    <p:sldId id="328" r:id="rId12"/>
    <p:sldId id="299" r:id="rId13"/>
    <p:sldId id="300" r:id="rId14"/>
    <p:sldId id="305" r:id="rId15"/>
    <p:sldId id="306" r:id="rId16"/>
    <p:sldId id="307" r:id="rId17"/>
    <p:sldId id="308" r:id="rId18"/>
    <p:sldId id="321" r:id="rId19"/>
    <p:sldId id="322" r:id="rId20"/>
    <p:sldId id="323" r:id="rId21"/>
    <p:sldId id="324" r:id="rId22"/>
    <p:sldId id="309" r:id="rId23"/>
    <p:sldId id="310" r:id="rId24"/>
    <p:sldId id="311" r:id="rId25"/>
    <p:sldId id="312" r:id="rId26"/>
    <p:sldId id="314" r:id="rId27"/>
    <p:sldId id="315" r:id="rId28"/>
    <p:sldId id="316" r:id="rId29"/>
    <p:sldId id="317" r:id="rId30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-8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-8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-8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-8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-8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-8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-8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-8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-8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2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46464"/>
    <a:srgbClr val="B83D00"/>
    <a:srgbClr val="5C1C49"/>
    <a:srgbClr val="713D04"/>
    <a:srgbClr val="3F4A13"/>
    <a:srgbClr val="BD8C00"/>
    <a:srgbClr val="052147"/>
    <a:srgbClr val="B50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74"/>
  </p:normalViewPr>
  <p:slideViewPr>
    <p:cSldViewPr snapToGrid="0" snapToObjects="1">
      <p:cViewPr>
        <p:scale>
          <a:sx n="155" d="100"/>
          <a:sy n="155" d="100"/>
        </p:scale>
        <p:origin x="416" y="-888"/>
      </p:cViewPr>
      <p:guideLst>
        <p:guide orient="horz" pos="2162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slide" Target="slides/slide28.xml"/><Relationship Id="rId31" Type="http://schemas.openxmlformats.org/officeDocument/2006/relationships/notesMaster" Target="notesMasters/notesMaster1.xml"/><Relationship Id="rId32" Type="http://schemas.openxmlformats.org/officeDocument/2006/relationships/presProps" Target="presProps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DE9916-6482-AA44-BB33-A3A5633CC7BB}" type="datetimeFigureOut">
              <a:rPr lang="en-US" smtClean="0"/>
              <a:t>12/10/18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CD0858-234F-D146-87EB-144F568566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2942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181853-581A-764A-91A9-2CCFB34FE5B3}" type="slidenum">
              <a:rPr lang="en-US" smtClean="0"/>
              <a:t>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3217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5181853-581A-764A-91A9-2CCFB34FE5B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1926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181853-581A-764A-91A9-2CCFB34FE5B3}" type="slidenum">
              <a:rPr lang="en-US" smtClean="0"/>
              <a:t>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4185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5181853-581A-764A-91A9-2CCFB34FE5B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2542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Slide Image Placeholder 1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4" name="Notes Placeholder 2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ea typeface="ＭＳ Ｐゴシック" charset="-128"/>
            </a:endParaRPr>
          </a:p>
        </p:txBody>
      </p:sp>
      <p:sp>
        <p:nvSpPr>
          <p:cNvPr id="23555" name="Slide Number Placeholder 3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C4B7A314-18C2-DC4E-B246-AE1C886E45B7}" type="slidenum">
              <a:rPr lang="en-US" altLang="en-US"/>
              <a:pPr/>
              <a:t>7</a:t>
            </a:fld>
            <a:endParaRPr lang="en-US" alt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1978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CD0858-234F-D146-87EB-144F5685666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4364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Slide Image Placeholder 1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2" name="Notes Placeholder 2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ea typeface="ＭＳ Ｐゴシック" charset="-128"/>
              </a:rPr>
              <a:t>a priori approach – instead of establishing a research question prior to performing an experiment, we let the data tell us which variables are important </a:t>
            </a:r>
          </a:p>
        </p:txBody>
      </p:sp>
      <p:sp>
        <p:nvSpPr>
          <p:cNvPr id="25603" name="Slide Number Placeholder 3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83EEF839-D2BE-E54F-A7DB-BED16FF29C26}" type="slidenum">
              <a:rPr lang="en-US" altLang="en-US"/>
              <a:pPr/>
              <a:t>11</a:t>
            </a:fld>
            <a:endParaRPr lang="en-US" alt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4737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Slide Image Placeholder 1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650" name="Notes Placeholder 2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ea typeface="ＭＳ Ｐゴシック" charset="-128"/>
              </a:rPr>
              <a:t>a priori approach – instead of establishing a research question prior to performing an experiment, we let the data tell us which variables are important </a:t>
            </a:r>
          </a:p>
        </p:txBody>
      </p:sp>
      <p:sp>
        <p:nvSpPr>
          <p:cNvPr id="27651" name="Slide Number Placeholder 3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78E9E826-4EFD-374C-B840-0007EB87B19D}" type="slidenum">
              <a:rPr lang="en-US" altLang="en-US"/>
              <a:pPr/>
              <a:t>12</a:t>
            </a:fld>
            <a:endParaRPr lang="en-US" alt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5833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4034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ea typeface="ＭＳ Ｐゴシック" charset="-128"/>
            </a:endParaRPr>
          </a:p>
        </p:txBody>
      </p:sp>
      <p:sp>
        <p:nvSpPr>
          <p:cNvPr id="44035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11B4360C-01A3-A84C-8FFA-C870503509C1}" type="slidenum">
              <a:rPr lang="en-US" altLang="en-US"/>
              <a:pPr/>
              <a:t>27</a:t>
            </a:fld>
            <a:endParaRPr lang="en-US" alt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5332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14363" y="-42863"/>
            <a:ext cx="7513637" cy="1143001"/>
          </a:xfrm>
        </p:spPr>
        <p:txBody>
          <a:bodyPr/>
          <a:lstStyle>
            <a:lvl1pPr>
              <a:lnSpc>
                <a:spcPct val="120000"/>
              </a:lnSpc>
              <a:spcAft>
                <a:spcPct val="20000"/>
              </a:spcAft>
              <a:defRPr/>
            </a:lvl1pPr>
          </a:lstStyle>
          <a:p>
            <a:pPr lvl="0"/>
            <a:r>
              <a:rPr lang="en-US" noProof="0" dirty="0" smtClean="0"/>
              <a:t>Click to edit Master title style</a:t>
            </a:r>
          </a:p>
        </p:txBody>
      </p:sp>
      <p:sp>
        <p:nvSpPr>
          <p:cNvPr id="8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566738" y="3076575"/>
            <a:ext cx="6400800" cy="1752600"/>
          </a:xfrm>
        </p:spPr>
        <p:txBody>
          <a:bodyPr/>
          <a:lstStyle>
            <a:lvl1pPr>
              <a:spcBef>
                <a:spcPct val="0"/>
              </a:spcBef>
              <a:spcAft>
                <a:spcPct val="0"/>
              </a:spcAft>
              <a:defRPr sz="3600"/>
            </a:lvl1pPr>
          </a:lstStyle>
          <a:p>
            <a:pPr lvl="0"/>
            <a:r>
              <a:rPr lang="en-US" noProof="0" dirty="0" smtClean="0"/>
              <a:t>Click to edit Master subtitle style</a:t>
            </a:r>
          </a:p>
        </p:txBody>
      </p:sp>
      <p:pic>
        <p:nvPicPr>
          <p:cNvPr id="5" name="Picture 4" descr="TTUS SEAL Bline.eps"/>
          <p:cNvPicPr>
            <a:picLocks noChangeAspect="1"/>
          </p:cNvPicPr>
          <p:nvPr userDrawn="1"/>
        </p:nvPicPr>
        <p:blipFill>
          <a:blip r:embed="rId2">
            <a:alphaModFix amt="1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133" y="1715449"/>
            <a:ext cx="4685806" cy="468580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14363" y="-25400"/>
            <a:ext cx="7515225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69913" y="2130425"/>
            <a:ext cx="8229600" cy="452596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Vertical Title 1"/>
          <p:cNvSpPr>
            <a:spLocks noGrp="1"/>
          </p:cNvSpPr>
          <p:nvPr>
            <p:ph type="title" orient="vert"/>
          </p:nvPr>
        </p:nvSpPr>
        <p:spPr>
          <a:xfrm>
            <a:off x="6742113" y="-25400"/>
            <a:ext cx="2057400" cy="668178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69913" y="-25400"/>
            <a:ext cx="6019800" cy="668178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524BF025-B1E4-9843-88AE-387C0D8374FA}" type="datetime1">
              <a:rPr lang="en-US" smtClean="0"/>
              <a:t>12/10/18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E4E44015-2FCE-484E-89FF-D6318AF37716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272F8F6B-AD89-A84A-A4B6-77E5AA9B159C}" type="datetime1">
              <a:rPr lang="en-US" smtClean="0"/>
              <a:t>12/10/18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8E858FB7-59C6-4623-82E6-7969586B6A0C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47B56F6F-FE8C-C646-83B5-7A4D576AFD1E}" type="datetime1">
              <a:rPr lang="en-US" smtClean="0"/>
              <a:t>12/10/18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FDEE99C2-2B75-48B3-AA90-8470A480DBB4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EB39258D-34E1-114C-858A-314D67F93282}" type="datetime1">
              <a:rPr lang="en-US" smtClean="0"/>
              <a:t>12/10/18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693F6DD5-3A3D-45A3-8E61-830D464AD27C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4F07C4B0-250A-8440-A5C3-239D95A2AC39}" type="datetime1">
              <a:rPr lang="en-US" smtClean="0"/>
              <a:t>12/10/18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ABF24DEF-A51C-47AF-8469-FCC5F260CE4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860501C6-3213-EB47-B432-D7C61B22369B}" type="datetime1">
              <a:rPr lang="en-US" smtClean="0"/>
              <a:t>12/10/18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49EFC87D-E528-487F-95C6-F1B1C019B9CC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7C9A5CD8-EBCD-A54A-9C67-27C42A0AA980}" type="datetime1">
              <a:rPr lang="en-US" smtClean="0"/>
              <a:t>12/10/18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D8339763-7D38-4282-9273-FAB631075F18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1E410086-2883-2F4F-A1C4-43DFB0D7B980}" type="datetime1">
              <a:rPr lang="en-US" smtClean="0"/>
              <a:t>12/10/18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068DABE7-3030-478D-A50C-DDC9EB63A472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14363" y="-25400"/>
            <a:ext cx="7515225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569913" y="2130425"/>
            <a:ext cx="8229600" cy="4525963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976F5C9F-EAE7-DF40-99D1-B4C995765767}" type="datetime1">
              <a:rPr lang="en-US" smtClean="0"/>
              <a:t>12/10/18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5334CB38-E1AC-4B38-9976-9CC452A7EF9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A59F2C07-F65F-E84A-B0EA-C03338642108}" type="datetime1">
              <a:rPr lang="en-US" smtClean="0"/>
              <a:t>12/10/18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08FDC179-D131-459D-98B5-DECC4CA1FFAA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1B4F3C98-9B6B-2F4B-A698-5E8947C88DFB}" type="datetime1">
              <a:rPr lang="en-US" smtClean="0"/>
              <a:t>12/10/18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57CDF16A-951D-4546-95A9-D2C9D00EB49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14363" y="-25400"/>
            <a:ext cx="7515225" cy="11430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sz="half" idx="1"/>
          </p:nvPr>
        </p:nvSpPr>
        <p:spPr>
          <a:xfrm>
            <a:off x="569913" y="2130425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" name="Content Placeholder 3"/>
          <p:cNvSpPr>
            <a:spLocks noGrp="1"/>
          </p:cNvSpPr>
          <p:nvPr>
            <p:ph sz="half" idx="2"/>
          </p:nvPr>
        </p:nvSpPr>
        <p:spPr>
          <a:xfrm>
            <a:off x="4760913" y="2130425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14363" y="-25400"/>
            <a:ext cx="7515225" cy="11430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94E946A9-9A71-F146-A2C4-04F6A340B3FF}" type="datetime1">
              <a:rPr lang="en-US" smtClean="0"/>
              <a:t>12/10/18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3E69A746-9A82-44B6-86BF-706BDDCB7A60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>
                <a:solidFill>
                  <a:srgbClr val="00000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 smtClean="0"/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3" Type="http://schemas.openxmlformats.org/officeDocument/2006/relationships/image" Target="../media/image1.emf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1146175"/>
          </a:xfrm>
          <a:prstGeom prst="rect">
            <a:avLst/>
          </a:prstGeom>
          <a:solidFill>
            <a:srgbClr val="CC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CC0000"/>
              </a:solidFill>
            </a:endParaRPr>
          </a:p>
        </p:txBody>
      </p:sp>
      <p:pic>
        <p:nvPicPr>
          <p:cNvPr id="2051" name="Picture 7"/>
          <p:cNvPicPr>
            <a:picLocks noChangeAspect="1"/>
          </p:cNvPicPr>
          <p:nvPr userDrawn="1"/>
        </p:nvPicPr>
        <p:blipFill>
          <a:blip r:embed="rId13"/>
          <a:srcRect/>
          <a:stretch>
            <a:fillRect/>
          </a:stretch>
        </p:blipFill>
        <p:spPr bwMode="auto">
          <a:xfrm>
            <a:off x="7939088" y="134938"/>
            <a:ext cx="857250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14363" y="-25400"/>
            <a:ext cx="7515225" cy="11430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69913" y="2130425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15" r:id="rId1"/>
    <p:sldLayoutId id="2147483805" r:id="rId2"/>
    <p:sldLayoutId id="2147483806" r:id="rId3"/>
    <p:sldLayoutId id="2147483807" r:id="rId4"/>
    <p:sldLayoutId id="2147483808" r:id="rId5"/>
    <p:sldLayoutId id="2147483809" r:id="rId6"/>
    <p:sldLayoutId id="2147483810" r:id="rId7"/>
    <p:sldLayoutId id="2147483816" r:id="rId8"/>
    <p:sldLayoutId id="2147483811" r:id="rId9"/>
    <p:sldLayoutId id="2147483812" r:id="rId10"/>
    <p:sldLayoutId id="2147483813" r:id="rId11"/>
  </p:sldLayoutIdLst>
  <p:hf sldNum="0" hdr="0" ftr="0" dt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2000" kern="1200">
          <a:solidFill>
            <a:schemeClr val="bg1"/>
          </a:solidFill>
          <a:latin typeface="Times New Roman"/>
          <a:ea typeface="ＭＳ Ｐゴシック" charset="0"/>
          <a:cs typeface="Times New Roman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2000">
          <a:solidFill>
            <a:schemeClr val="bg1"/>
          </a:solidFill>
          <a:latin typeface="Times New Roman" charset="0"/>
          <a:ea typeface="ＭＳ Ｐゴシック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2000">
          <a:solidFill>
            <a:schemeClr val="bg1"/>
          </a:solidFill>
          <a:latin typeface="Times New Roman" charset="0"/>
          <a:ea typeface="ＭＳ Ｐゴシック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2000">
          <a:solidFill>
            <a:schemeClr val="bg1"/>
          </a:solidFill>
          <a:latin typeface="Times New Roman" charset="0"/>
          <a:ea typeface="ＭＳ Ｐゴシック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2000">
          <a:solidFill>
            <a:schemeClr val="bg1"/>
          </a:solidFill>
          <a:latin typeface="Times New Roman" charset="0"/>
          <a:ea typeface="ＭＳ Ｐゴシック" charset="0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2000">
          <a:solidFill>
            <a:schemeClr val="bg1"/>
          </a:solidFill>
          <a:latin typeface="Times New Roman" charset="0"/>
          <a:ea typeface="ＭＳ Ｐゴシック" charset="0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2000">
          <a:solidFill>
            <a:schemeClr val="bg1"/>
          </a:solidFill>
          <a:latin typeface="Times New Roman" charset="0"/>
          <a:ea typeface="ＭＳ Ｐゴシック" charset="0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2000">
          <a:solidFill>
            <a:schemeClr val="bg1"/>
          </a:solidFill>
          <a:latin typeface="Times New Roman" charset="0"/>
          <a:ea typeface="ＭＳ Ｐゴシック" charset="0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2000">
          <a:solidFill>
            <a:schemeClr val="bg1"/>
          </a:solidFill>
          <a:latin typeface="Times New Roman" charset="0"/>
          <a:ea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defRPr sz="3200" kern="1200">
          <a:solidFill>
            <a:schemeClr val="tx1"/>
          </a:solidFill>
          <a:latin typeface="Times New Roman"/>
          <a:ea typeface="ＭＳ Ｐゴシック" charset="0"/>
          <a:cs typeface="Times New Roman"/>
        </a:defRPr>
      </a:lvl1pPr>
      <a:lvl2pPr marL="800100" indent="-342900" algn="l" defTabSz="457200" rtl="0" eaLnBrk="0" fontAlgn="base" hangingPunct="0">
        <a:spcBef>
          <a:spcPct val="20000"/>
        </a:spcBef>
        <a:spcAft>
          <a:spcPct val="0"/>
        </a:spcAft>
        <a:buClr>
          <a:srgbClr val="CC0000"/>
        </a:buClr>
        <a:buFont typeface="Wingdings" pitchFamily="2" charset="2"/>
        <a:buChar char="§"/>
        <a:defRPr sz="2400" kern="1200">
          <a:solidFill>
            <a:srgbClr val="000000"/>
          </a:solidFill>
          <a:latin typeface="Times New Roman"/>
          <a:ea typeface="ＭＳ Ｐゴシック" charset="0"/>
          <a:cs typeface="Times New Roman"/>
        </a:defRPr>
      </a:lvl2pPr>
      <a:lvl3pPr marL="12001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i="1" kern="1200">
          <a:solidFill>
            <a:schemeClr val="tx1"/>
          </a:solidFill>
          <a:latin typeface="Times New Roman"/>
          <a:ea typeface="ＭＳ Ｐゴシック" charset="0"/>
          <a:cs typeface="Times New Roman"/>
        </a:defRPr>
      </a:lvl3pPr>
      <a:lvl4pPr marL="1657350" indent="-285750" algn="l" defTabSz="457200" rtl="0" eaLnBrk="0" fontAlgn="base" hangingPunct="0">
        <a:spcBef>
          <a:spcPct val="20000"/>
        </a:spcBef>
        <a:spcAft>
          <a:spcPct val="0"/>
        </a:spcAft>
        <a:buFont typeface="Lucida Grande" pitchFamily="-84" charset="0"/>
        <a:buChar char="-"/>
        <a:defRPr kern="1200">
          <a:solidFill>
            <a:schemeClr val="tx1"/>
          </a:solidFill>
          <a:latin typeface="Times New Roman"/>
          <a:ea typeface="ＭＳ Ｐゴシック" charset="0"/>
          <a:cs typeface="Times New Roman"/>
        </a:defRPr>
      </a:lvl4pPr>
      <a:lvl5pPr marL="1828800" algn="l" defTabSz="457200" rtl="0" eaLnBrk="0" fontAlgn="base" hangingPunct="0">
        <a:spcBef>
          <a:spcPct val="20000"/>
        </a:spcBef>
        <a:spcAft>
          <a:spcPct val="0"/>
        </a:spcAft>
        <a:buClr>
          <a:srgbClr val="CC0000"/>
        </a:buClr>
        <a:defRPr kern="1200">
          <a:solidFill>
            <a:schemeClr val="tx1"/>
          </a:solidFill>
          <a:latin typeface="Times New Roman"/>
          <a:ea typeface="ＭＳ Ｐゴシック" charset="0"/>
          <a:cs typeface="Times New Roman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44000" cy="1146175"/>
          </a:xfrm>
          <a:prstGeom prst="rect">
            <a:avLst/>
          </a:prstGeom>
          <a:solidFill>
            <a:srgbClr val="CC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CC0000"/>
              </a:solidFill>
            </a:endParaRPr>
          </a:p>
        </p:txBody>
      </p:sp>
      <p:sp>
        <p:nvSpPr>
          <p:cNvPr id="7" name="Title 1"/>
          <p:cNvSpPr txBox="1">
            <a:spLocks/>
          </p:cNvSpPr>
          <p:nvPr userDrawn="1"/>
        </p:nvSpPr>
        <p:spPr bwMode="auto">
          <a:xfrm>
            <a:off x="1274763" y="-25400"/>
            <a:ext cx="6896100" cy="11430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bg1"/>
                </a:solidFill>
                <a:latin typeface="Times New Roman"/>
                <a:ea typeface="ＭＳ Ｐゴシック" charset="0"/>
                <a:cs typeface="Times New Roman"/>
              </a:defRPr>
            </a:lvl1pPr>
            <a:lvl2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2pPr>
            <a:lvl3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3pPr>
            <a:lvl4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4pPr>
            <a:lvl5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5pPr>
            <a:lvl6pPr marL="457200" algn="l" defTabSz="457200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6pPr>
            <a:lvl7pPr marL="914400" algn="l" defTabSz="457200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7pPr>
            <a:lvl8pPr marL="1371600" algn="l" defTabSz="457200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8pPr>
            <a:lvl9pPr marL="1828800" algn="l" defTabSz="457200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mtClean="0"/>
              <a:t>TEXAS TECH UNIVERSITY SYSTEM</a:t>
            </a:r>
            <a:endParaRPr lang="en-US" dirty="0"/>
          </a:p>
        </p:txBody>
      </p:sp>
      <p:pic>
        <p:nvPicPr>
          <p:cNvPr id="5124" name="Picture 7"/>
          <p:cNvPicPr>
            <a:picLocks noChangeAspect="1"/>
          </p:cNvPicPr>
          <p:nvPr userDrawn="1"/>
        </p:nvPicPr>
        <p:blipFill>
          <a:blip r:embed="rId13"/>
          <a:srcRect/>
          <a:stretch>
            <a:fillRect/>
          </a:stretch>
        </p:blipFill>
        <p:spPr bwMode="auto">
          <a:xfrm>
            <a:off x="376238" y="134938"/>
            <a:ext cx="857250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17" r:id="rId1"/>
    <p:sldLayoutId id="2147483818" r:id="rId2"/>
    <p:sldLayoutId id="2147483819" r:id="rId3"/>
    <p:sldLayoutId id="2147483820" r:id="rId4"/>
    <p:sldLayoutId id="2147483821" r:id="rId5"/>
    <p:sldLayoutId id="2147483822" r:id="rId6"/>
    <p:sldLayoutId id="2147483823" r:id="rId7"/>
    <p:sldLayoutId id="2147483824" r:id="rId8"/>
    <p:sldLayoutId id="2147483825" r:id="rId9"/>
    <p:sldLayoutId id="2147483826" r:id="rId10"/>
    <p:sldLayoutId id="2147483827" r:id="rId11"/>
  </p:sldLayoutIdLst>
  <p:hf sldNum="0" hdr="0" ft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0"/>
          <a:cs typeface="ＭＳ Ｐゴシック" charset="0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github.com/nsfcac/Nagios-Redfish-API-Integration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idatavisualizationlab.github.io/HPCC/HiperView/demo.html" TargetMode="External"/><Relationship Id="rId4" Type="http://schemas.openxmlformats.org/officeDocument/2006/relationships/hyperlink" Target="https://idatavisualizationlab.github.io/HPCC/HiperOverheatSep26/demo.html" TargetMode="External"/><Relationship Id="rId5" Type="http://schemas.openxmlformats.org/officeDocument/2006/relationships/hyperlink" Target="https://github.com/iDataVisualizationLab/HPCC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gi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42.gi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4" Type="http://schemas.openxmlformats.org/officeDocument/2006/relationships/image" Target="../media/image8.jpeg"/><Relationship Id="rId5" Type="http://schemas.openxmlformats.org/officeDocument/2006/relationships/image" Target="../media/image9.jpeg"/><Relationship Id="rId6" Type="http://schemas.openxmlformats.org/officeDocument/2006/relationships/image" Target="../media/image10.jpeg"/><Relationship Id="rId7" Type="http://schemas.openxmlformats.org/officeDocument/2006/relationships/image" Target="../media/image11.jpeg"/><Relationship Id="rId8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idatavisualizationlab.github.io/HPCC/scheduling/" TargetMode="External"/><Relationship Id="rId4" Type="http://schemas.openxmlformats.org/officeDocument/2006/relationships/image" Target="../media/image14.gi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4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github.com/nsfcac/Nagios-Redfish-API-Integration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7" descr="bell-tower"/>
          <p:cNvPicPr>
            <a:picLocks noChangeAspect="1" noChangeArrowheads="1"/>
          </p:cNvPicPr>
          <p:nvPr/>
        </p:nvPicPr>
        <p:blipFill>
          <a:blip r:embed="rId3"/>
          <a:srcRect r="172" b="9528"/>
          <a:stretch>
            <a:fillRect/>
          </a:stretch>
        </p:blipFill>
        <p:spPr bwMode="auto">
          <a:xfrm>
            <a:off x="10478" y="2274888"/>
            <a:ext cx="2749198" cy="34856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Subtitle 2">
            <a:extLst>
              <a:ext uri="{FF2B5EF4-FFF2-40B4-BE49-F238E27FC236}"/>
            </a:extLst>
          </p:cNvPr>
          <p:cNvSpPr>
            <a:spLocks/>
          </p:cNvSpPr>
          <p:nvPr/>
        </p:nvSpPr>
        <p:spPr bwMode="auto">
          <a:xfrm>
            <a:off x="2875678" y="2274888"/>
            <a:ext cx="8077200" cy="47462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0853E"/>
              </a:buClr>
              <a:buSzPct val="75000"/>
              <a:buFont typeface="Wingdings" panose="05000000000000000000" pitchFamily="2" charset="2"/>
              <a:buChar char="p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853E"/>
              </a:buClr>
              <a:buSzPct val="7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853E"/>
              </a:buClr>
              <a:buSzPct val="65000"/>
              <a:buFont typeface="Wingdings" panose="05000000000000000000" pitchFamily="2" charset="2"/>
              <a:buChar char="p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853E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853E"/>
              </a:buClr>
              <a:buSzPct val="80000"/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853E"/>
              </a:buClr>
              <a:buSzPct val="80000"/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853E"/>
              </a:buClr>
              <a:buSzPct val="80000"/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853E"/>
              </a:buClr>
              <a:buSzPct val="80000"/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853E"/>
              </a:buClr>
              <a:buSzPct val="80000"/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80000"/>
              </a:lnSpc>
              <a:buClr>
                <a:srgbClr val="17375E"/>
              </a:buClr>
              <a:buSzPct val="60000"/>
              <a:buFontTx/>
              <a:buBlip>
                <a:blip r:embed="rId4"/>
              </a:buBlip>
              <a:defRPr/>
            </a:pPr>
            <a:r>
              <a:rPr lang="en-US" altLang="en-US" sz="1600" b="1" dirty="0" smtClean="0">
                <a:solidFill>
                  <a:srgbClr val="003366"/>
                </a:solidFill>
              </a:rPr>
              <a:t>Presenter</a:t>
            </a:r>
          </a:p>
          <a:p>
            <a:pPr lvl="1" eaLnBrk="1" hangingPunct="1">
              <a:lnSpc>
                <a:spcPct val="80000"/>
              </a:lnSpc>
              <a:buClrTx/>
              <a:buSzTx/>
              <a:buFontTx/>
              <a:buChar char="–"/>
              <a:defRPr/>
            </a:pPr>
            <a:r>
              <a:rPr lang="en-US" altLang="en-US" sz="1600" dirty="0" smtClean="0">
                <a:solidFill>
                  <a:schemeClr val="bg1"/>
                </a:solidFill>
              </a:rPr>
              <a:t>Dr</a:t>
            </a:r>
            <a:r>
              <a:rPr lang="en-US" altLang="en-US" sz="1600" dirty="0">
                <a:solidFill>
                  <a:schemeClr val="bg1"/>
                </a:solidFill>
              </a:rPr>
              <a:t>. Tommy Dang</a:t>
            </a:r>
          </a:p>
          <a:p>
            <a:pPr marL="457200" lvl="1" indent="0">
              <a:lnSpc>
                <a:spcPct val="80000"/>
              </a:lnSpc>
              <a:buClrTx/>
              <a:buSzTx/>
              <a:buNone/>
              <a:defRPr/>
            </a:pPr>
            <a:r>
              <a:rPr lang="en-US" altLang="en-US" sz="1600" dirty="0">
                <a:solidFill>
                  <a:schemeClr val="bg1"/>
                </a:solidFill>
              </a:rPr>
              <a:t>	Assistant Professor, Texas Tech </a:t>
            </a:r>
            <a:r>
              <a:rPr lang="en-US" altLang="en-US" sz="1600" dirty="0" smtClean="0">
                <a:solidFill>
                  <a:schemeClr val="bg1"/>
                </a:solidFill>
              </a:rPr>
              <a:t>University</a:t>
            </a:r>
            <a:endParaRPr lang="en-US" altLang="en-US" sz="1600" dirty="0">
              <a:solidFill>
                <a:schemeClr val="bg1"/>
              </a:solidFill>
            </a:endParaRPr>
          </a:p>
          <a:p>
            <a:pPr lvl="2" eaLnBrk="1" hangingPunct="1">
              <a:lnSpc>
                <a:spcPct val="80000"/>
              </a:lnSpc>
              <a:buClrTx/>
              <a:buSzPct val="45000"/>
              <a:buFontTx/>
              <a:buNone/>
              <a:defRPr/>
            </a:pPr>
            <a:endParaRPr lang="en-US" altLang="en-US" sz="1600" b="1" dirty="0">
              <a:solidFill>
                <a:srgbClr val="262626"/>
              </a:solidFill>
            </a:endParaRPr>
          </a:p>
          <a:p>
            <a:pPr marL="457200" lvl="1" indent="0">
              <a:lnSpc>
                <a:spcPct val="80000"/>
              </a:lnSpc>
              <a:buClrTx/>
              <a:buSzTx/>
              <a:buNone/>
              <a:defRPr/>
            </a:pPr>
            <a:endParaRPr lang="en-US" altLang="en-US" sz="1600" b="1" dirty="0" smtClean="0">
              <a:solidFill>
                <a:schemeClr val="bg1"/>
              </a:solidFill>
            </a:endParaRPr>
          </a:p>
          <a:p>
            <a:pPr>
              <a:lnSpc>
                <a:spcPct val="80000"/>
              </a:lnSpc>
              <a:buClr>
                <a:srgbClr val="17375E"/>
              </a:buClr>
              <a:buSzPct val="60000"/>
              <a:buBlip>
                <a:blip r:embed="rId4"/>
              </a:buBlip>
              <a:defRPr/>
            </a:pPr>
            <a:r>
              <a:rPr lang="en-US" altLang="en-US" sz="1600" b="1" dirty="0" smtClean="0">
                <a:solidFill>
                  <a:srgbClr val="003366"/>
                </a:solidFill>
              </a:rPr>
              <a:t>PhD Students</a:t>
            </a:r>
            <a:endParaRPr lang="en-US" altLang="en-US" sz="1600" b="1" dirty="0">
              <a:solidFill>
                <a:srgbClr val="003366"/>
              </a:solidFill>
            </a:endParaRPr>
          </a:p>
          <a:p>
            <a:pPr lvl="1">
              <a:lnSpc>
                <a:spcPct val="80000"/>
              </a:lnSpc>
              <a:buClrTx/>
              <a:buSzTx/>
              <a:buFontTx/>
              <a:buChar char="–"/>
              <a:defRPr/>
            </a:pPr>
            <a:r>
              <a:rPr lang="en-US" altLang="en-US" sz="1600" dirty="0" err="1" smtClean="0">
                <a:solidFill>
                  <a:schemeClr val="bg1"/>
                </a:solidFill>
              </a:rPr>
              <a:t>Ngan</a:t>
            </a:r>
            <a:r>
              <a:rPr lang="en-US" altLang="en-US" sz="1600" dirty="0" smtClean="0">
                <a:solidFill>
                  <a:schemeClr val="bg1"/>
                </a:solidFill>
              </a:rPr>
              <a:t> Nguyen</a:t>
            </a:r>
          </a:p>
          <a:p>
            <a:pPr lvl="1">
              <a:lnSpc>
                <a:spcPct val="80000"/>
              </a:lnSpc>
              <a:buClrTx/>
              <a:buSzTx/>
              <a:buFontTx/>
              <a:buChar char="–"/>
              <a:defRPr/>
            </a:pPr>
            <a:r>
              <a:rPr lang="en-US" altLang="en-US" sz="1600" err="1" smtClean="0">
                <a:solidFill>
                  <a:schemeClr val="bg1"/>
                </a:solidFill>
              </a:rPr>
              <a:t>Vung</a:t>
            </a:r>
            <a:r>
              <a:rPr lang="en-US" altLang="en-US" sz="1600" smtClean="0">
                <a:solidFill>
                  <a:schemeClr val="bg1"/>
                </a:solidFill>
              </a:rPr>
              <a:t> Pham</a:t>
            </a:r>
            <a:endParaRPr lang="en-US" altLang="en-US" sz="1600" dirty="0">
              <a:solidFill>
                <a:schemeClr val="bg1"/>
              </a:solidFill>
            </a:endParaRPr>
          </a:p>
        </p:txBody>
      </p:sp>
      <p:sp>
        <p:nvSpPr>
          <p:cNvPr id="7" name="Rectangle 5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551935" y="1139619"/>
            <a:ext cx="9724292" cy="910004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457200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defRPr sz="2000" kern="1200">
                <a:solidFill>
                  <a:schemeClr val="bg1"/>
                </a:solidFill>
                <a:latin typeface="Times New Roman"/>
                <a:ea typeface="ＭＳ Ｐゴシック" charset="0"/>
                <a:cs typeface="Times New Roman"/>
              </a:defRPr>
            </a:lvl1pPr>
            <a:lvl2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2pPr>
            <a:lvl3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3pPr>
            <a:lvl4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4pPr>
            <a:lvl5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5pPr>
            <a:lvl6pPr marL="457200" algn="l" defTabSz="457200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6pPr>
            <a:lvl7pPr marL="914400" algn="l" defTabSz="457200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7pPr>
            <a:lvl8pPr marL="1371600" algn="l" defTabSz="457200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8pPr>
            <a:lvl9pPr marL="1828800" algn="l" defTabSz="457200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altLang="x-none" sz="2400" dirty="0" smtClean="0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charset="-128"/>
              </a:rPr>
              <a:t>Data-center </a:t>
            </a:r>
            <a:r>
              <a:rPr lang="en-US" altLang="x-none" sz="2400" dirty="0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charset="-128"/>
              </a:rPr>
              <a:t>Automation, Analytics, and Control with Redfish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75069"/>
            <a:ext cx="2941581" cy="28293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>
            <a:extLst>
              <a:ext uri="{FF2B5EF4-FFF2-40B4-BE49-F238E27FC236}"/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304800" y="152400"/>
            <a:ext cx="8839200" cy="609600"/>
          </a:xfrm>
        </p:spPr>
        <p:txBody>
          <a:bodyPr anchor="ctr"/>
          <a:lstStyle/>
          <a:p>
            <a:pPr eaLnBrk="1" hangingPunct="1">
              <a:defRPr/>
            </a:pPr>
            <a:r>
              <a:rPr lang="en-US" sz="4000" dirty="0">
                <a:effectLst>
                  <a:outerShdw blurRad="38100" dist="38100" dir="2700000" algn="tl">
                    <a:srgbClr val="C0C0C0"/>
                  </a:outerShdw>
                </a:effectLst>
                <a:ea typeface="+mj-ea"/>
              </a:rPr>
              <a:t>Deliverables and benefits</a:t>
            </a:r>
          </a:p>
        </p:txBody>
      </p:sp>
      <p:sp>
        <p:nvSpPr>
          <p:cNvPr id="27650" name="Rectangle 1"/>
          <p:cNvSpPr>
            <a:spLocks noChangeArrowheads="1"/>
          </p:cNvSpPr>
          <p:nvPr/>
        </p:nvSpPr>
        <p:spPr bwMode="auto">
          <a:xfrm>
            <a:off x="626076" y="1301578"/>
            <a:ext cx="74676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00853E"/>
              </a:buClr>
              <a:buSzPct val="75000"/>
              <a:buFont typeface="Wingdings" charset="2"/>
              <a:buChar char="p"/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  <a:cs typeface="Arial" charset="0"/>
              </a:defRPr>
            </a:lvl1pPr>
            <a:lvl2pPr marL="742950" indent="-285750">
              <a:spcBef>
                <a:spcPct val="20000"/>
              </a:spcBef>
              <a:buClr>
                <a:srgbClr val="00853E"/>
              </a:buClr>
              <a:buSzPct val="75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spcBef>
                <a:spcPct val="20000"/>
              </a:spcBef>
              <a:buClr>
                <a:srgbClr val="00853E"/>
              </a:buClr>
              <a:buSzPct val="65000"/>
              <a:buFont typeface="Wingdings" charset="2"/>
              <a:buChar char="p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Clr>
                <a:srgbClr val="00853E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Clr>
                <a:srgbClr val="00853E"/>
              </a:buClr>
              <a:buSzPct val="80000"/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853E"/>
              </a:buClr>
              <a:buSzPct val="80000"/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853E"/>
              </a:buClr>
              <a:buSzPct val="80000"/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853E"/>
              </a:buClr>
              <a:buSzPct val="80000"/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853E"/>
              </a:buClr>
              <a:buSzPct val="80000"/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smtClean="0"/>
              <a:t>The </a:t>
            </a:r>
            <a:r>
              <a:rPr lang="en-US" altLang="en-US" sz="1800" dirty="0"/>
              <a:t>following Redfish based plugins are developed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dirty="0">
                <a:hlinkClick r:id="rId2"/>
              </a:rPr>
              <a:t>https://github.com/nsfcac/Nagios-Redfish-API-Integration</a:t>
            </a:r>
            <a:r>
              <a:rPr lang="en-US" altLang="en-US" sz="1800" dirty="0"/>
              <a:t> 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685800" y="2011363"/>
          <a:ext cx="7543800" cy="2928941"/>
        </p:xfrm>
        <a:graphic>
          <a:graphicData uri="http://schemas.openxmlformats.org/drawingml/2006/table">
            <a:tbl>
              <a:tblPr/>
              <a:tblGrid>
                <a:gridCol w="2057400"/>
                <a:gridCol w="5486400"/>
              </a:tblGrid>
              <a:tr h="457233">
                <a:tc rowSpan="4"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00853E"/>
                        </a:buClr>
                        <a:buSzPct val="7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  <a:cs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rgbClr val="00853E"/>
                        </a:buClr>
                        <a:buSzPct val="7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rgbClr val="00853E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00853E"/>
                        </a:buClr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00853E"/>
                        </a:buClr>
                        <a:buSzPct val="8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853E"/>
                        </a:buClr>
                        <a:buSzPct val="8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853E"/>
                        </a:buClr>
                        <a:buSzPct val="8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853E"/>
                        </a:buClr>
                        <a:buSzPct val="8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853E"/>
                        </a:buClr>
                        <a:buSzPct val="8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8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marT="45739" marB="45739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00853E"/>
                        </a:buClr>
                        <a:buSzPct val="7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  <a:cs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rgbClr val="00853E"/>
                        </a:buClr>
                        <a:buSzPct val="7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rgbClr val="00853E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00853E"/>
                        </a:buClr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00853E"/>
                        </a:buClr>
                        <a:buSzPct val="8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853E"/>
                        </a:buClr>
                        <a:buSzPct val="8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853E"/>
                        </a:buClr>
                        <a:buSzPct val="8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853E"/>
                        </a:buClr>
                        <a:buSzPct val="8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853E"/>
                        </a:buClr>
                        <a:buSzPct val="8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Hardware Metric Monitoring Plugins</a:t>
                      </a:r>
                    </a:p>
                  </a:txBody>
                  <a:tcPr marT="45739" marB="45739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82390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00853E"/>
                        </a:buClr>
                        <a:buSzPct val="7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  <a:cs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rgbClr val="00853E"/>
                        </a:buClr>
                        <a:buSzPct val="7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rgbClr val="00853E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00853E"/>
                        </a:buClr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00853E"/>
                        </a:buClr>
                        <a:buSzPct val="8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853E"/>
                        </a:buClr>
                        <a:buSzPct val="8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853E"/>
                        </a:buClr>
                        <a:buSzPct val="8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853E"/>
                        </a:buClr>
                        <a:buSzPct val="8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853E"/>
                        </a:buClr>
                        <a:buSzPct val="8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Monitoring Power Usage </a:t>
                      </a:r>
                    </a:p>
                  </a:txBody>
                  <a:tcPr marT="45739" marB="45739" horzOverflow="overflow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EECCB"/>
                    </a:solidFill>
                  </a:tcPr>
                </a:tc>
              </a:tr>
              <a:tr h="82390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00853E"/>
                        </a:buClr>
                        <a:buSzPct val="7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  <a:cs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rgbClr val="00853E"/>
                        </a:buClr>
                        <a:buSzPct val="7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rgbClr val="00853E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00853E"/>
                        </a:buClr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00853E"/>
                        </a:buClr>
                        <a:buSzPct val="8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853E"/>
                        </a:buClr>
                        <a:buSzPct val="8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853E"/>
                        </a:buClr>
                        <a:buSzPct val="8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853E"/>
                        </a:buClr>
                        <a:buSzPct val="8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853E"/>
                        </a:buClr>
                        <a:buSzPct val="8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Monitoring CPU Temperature</a:t>
                      </a:r>
                    </a:p>
                  </a:txBody>
                  <a:tcPr marT="45739" marB="45739" horzOverflow="overflow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6E7"/>
                    </a:solidFill>
                  </a:tcPr>
                </a:tc>
              </a:tr>
              <a:tr h="82390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00853E"/>
                        </a:buClr>
                        <a:buSzPct val="7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  <a:cs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rgbClr val="00853E"/>
                        </a:buClr>
                        <a:buSzPct val="7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rgbClr val="00853E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00853E"/>
                        </a:buClr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00853E"/>
                        </a:buClr>
                        <a:buSzPct val="8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853E"/>
                        </a:buClr>
                        <a:buSzPct val="8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853E"/>
                        </a:buClr>
                        <a:buSzPct val="8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853E"/>
                        </a:buClr>
                        <a:buSzPct val="8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853E"/>
                        </a:buClr>
                        <a:buSzPct val="8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Monitoring Fans Speed</a:t>
                      </a:r>
                    </a:p>
                  </a:txBody>
                  <a:tcPr marT="45739" marB="45739" horzOverflow="overflow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EECCB"/>
                    </a:solidFill>
                  </a:tcPr>
                </a:tc>
              </a:tr>
            </a:tbl>
          </a:graphicData>
        </a:graphic>
      </p:graphicFrame>
      <p:sp>
        <p:nvSpPr>
          <p:cNvPr id="27667" name="TextBox 3"/>
          <p:cNvSpPr txBox="1">
            <a:spLocks noChangeArrowheads="1"/>
          </p:cNvSpPr>
          <p:nvPr/>
        </p:nvSpPr>
        <p:spPr bwMode="auto">
          <a:xfrm>
            <a:off x="914400" y="2362200"/>
            <a:ext cx="1752600" cy="2246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00853E"/>
              </a:buClr>
              <a:buSzPct val="75000"/>
              <a:buFont typeface="Wingdings" charset="2"/>
              <a:buChar char="p"/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  <a:cs typeface="Arial" charset="0"/>
              </a:defRPr>
            </a:lvl1pPr>
            <a:lvl2pPr marL="742950" indent="-285750">
              <a:spcBef>
                <a:spcPct val="20000"/>
              </a:spcBef>
              <a:buClr>
                <a:srgbClr val="00853E"/>
              </a:buClr>
              <a:buSzPct val="75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spcBef>
                <a:spcPct val="20000"/>
              </a:spcBef>
              <a:buClr>
                <a:srgbClr val="00853E"/>
              </a:buClr>
              <a:buSzPct val="65000"/>
              <a:buFont typeface="Wingdings" charset="2"/>
              <a:buChar char="p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Clr>
                <a:srgbClr val="00853E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Clr>
                <a:srgbClr val="00853E"/>
              </a:buClr>
              <a:buSzPct val="80000"/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853E"/>
              </a:buClr>
              <a:buSzPct val="80000"/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853E"/>
              </a:buClr>
              <a:buSzPct val="80000"/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853E"/>
              </a:buClr>
              <a:buSzPct val="80000"/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853E"/>
              </a:buClr>
              <a:buSzPct val="80000"/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dirty="0"/>
              <a:t>HPC Infrastructure Metrics Monitoring using Redfish API and </a:t>
            </a:r>
            <a:r>
              <a:rPr lang="en-US" altLang="en-US" sz="2000" dirty="0" err="1"/>
              <a:t>Nagios</a:t>
            </a:r>
            <a:r>
              <a:rPr lang="en-US" altLang="en-US" sz="2000" dirty="0"/>
              <a:t> Core</a:t>
            </a:r>
          </a:p>
        </p:txBody>
      </p:sp>
    </p:spTree>
    <p:extLst>
      <p:ext uri="{BB962C8B-B14F-4D97-AF65-F5344CB8AC3E}">
        <p14:creationId xmlns:p14="http://schemas.microsoft.com/office/powerpoint/2010/main" val="411095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/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306894"/>
            <a:ext cx="6572250" cy="548878"/>
          </a:xfrm>
        </p:spPr>
        <p:txBody>
          <a:bodyPr anchor="ctr">
            <a:normAutofit/>
          </a:bodyPr>
          <a:lstStyle/>
          <a:p>
            <a:pPr eaLnBrk="1" hangingPunct="1">
              <a:defRPr/>
            </a:pPr>
            <a:r>
              <a:rPr lang="en-US" sz="2625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Background and Related Research</a:t>
            </a:r>
          </a:p>
        </p:txBody>
      </p:sp>
      <p:pic>
        <p:nvPicPr>
          <p:cNvPr id="24579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999" y="1186047"/>
            <a:ext cx="5898278" cy="41509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0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66878"/>
            <a:ext cx="2706298" cy="17165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772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/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51811" y="293585"/>
            <a:ext cx="6572250" cy="548878"/>
          </a:xfrm>
        </p:spPr>
        <p:txBody>
          <a:bodyPr anchor="ctr">
            <a:normAutofit/>
          </a:bodyPr>
          <a:lstStyle/>
          <a:p>
            <a:pPr eaLnBrk="1" hangingPunct="1">
              <a:defRPr/>
            </a:pPr>
            <a:r>
              <a:rPr lang="en-US" sz="2625">
                <a:effectLst>
                  <a:outerShdw blurRad="38100" dist="38100" dir="2700000" algn="tl">
                    <a:srgbClr val="C0C0C0"/>
                  </a:outerShdw>
                </a:effectLst>
              </a:rPr>
              <a:t>Background</a:t>
            </a:r>
            <a:endParaRPr lang="en-US" sz="2625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pic>
        <p:nvPicPr>
          <p:cNvPr id="26627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60227"/>
            <a:ext cx="2742811" cy="18726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4557" y="1345563"/>
            <a:ext cx="6099443" cy="3339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001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Content Placeholder 1"/>
          <p:cNvSpPr>
            <a:spLocks noGrp="1"/>
          </p:cNvSpPr>
          <p:nvPr>
            <p:ph idx="1"/>
          </p:nvPr>
        </p:nvSpPr>
        <p:spPr>
          <a:xfrm>
            <a:off x="438108" y="334577"/>
            <a:ext cx="8229600" cy="4525963"/>
          </a:xfrm>
        </p:spPr>
        <p:txBody>
          <a:bodyPr>
            <a:normAutofit/>
          </a:bodyPr>
          <a:lstStyle/>
          <a:p>
            <a:r>
              <a:rPr lang="en-US" altLang="en-US" sz="2700" dirty="0">
                <a:solidFill>
                  <a:schemeClr val="bg1"/>
                </a:solidFill>
                <a:ea typeface="ＭＳ Ｐゴシック" charset="-128"/>
              </a:rPr>
              <a:t>An </a:t>
            </a:r>
            <a:r>
              <a:rPr lang="en-US" altLang="en-US" sz="2700" dirty="0" smtClean="0">
                <a:solidFill>
                  <a:schemeClr val="bg1"/>
                </a:solidFill>
                <a:ea typeface="ＭＳ Ｐゴシック" charset="-128"/>
              </a:rPr>
              <a:t>initial interface </a:t>
            </a:r>
            <a:r>
              <a:rPr lang="en-US" altLang="en-US" sz="2700" dirty="0">
                <a:solidFill>
                  <a:schemeClr val="bg1"/>
                </a:solidFill>
                <a:ea typeface="ＭＳ Ｐゴシック" charset="-128"/>
              </a:rPr>
              <a:t>has been developed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3767" y="1841152"/>
            <a:ext cx="2187146" cy="2187146"/>
          </a:xfrm>
          <a:prstGeom prst="rect">
            <a:avLst/>
          </a:prstGeom>
        </p:spPr>
      </p:pic>
      <p:sp>
        <p:nvSpPr>
          <p:cNvPr id="4" name="Content Placeholder 1"/>
          <p:cNvSpPr txBox="1">
            <a:spLocks/>
          </p:cNvSpPr>
          <p:nvPr/>
        </p:nvSpPr>
        <p:spPr bwMode="auto">
          <a:xfrm>
            <a:off x="345989" y="1327235"/>
            <a:ext cx="8229600" cy="509801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defRPr sz="3200" kern="1200">
                <a:solidFill>
                  <a:schemeClr val="tx1"/>
                </a:solidFill>
                <a:latin typeface="Times New Roman"/>
                <a:ea typeface="ＭＳ Ｐゴシック" charset="0"/>
                <a:cs typeface="Times New Roman"/>
              </a:defRPr>
            </a:lvl1pPr>
            <a:lvl2pPr marL="8001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Wingdings" pitchFamily="2" charset="2"/>
              <a:buChar char="§"/>
              <a:defRPr sz="2400" kern="1200">
                <a:solidFill>
                  <a:srgbClr val="000000"/>
                </a:solidFill>
                <a:latin typeface="Times New Roman"/>
                <a:ea typeface="ＭＳ Ｐゴシック" charset="0"/>
                <a:cs typeface="Times New Roman"/>
              </a:defRPr>
            </a:lvl2pPr>
            <a:lvl3pPr marL="12001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i="1" kern="1200">
                <a:solidFill>
                  <a:schemeClr val="tx1"/>
                </a:solidFill>
                <a:latin typeface="Times New Roman"/>
                <a:ea typeface="ＭＳ Ｐゴシック" charset="0"/>
                <a:cs typeface="Times New Roman"/>
              </a:defRPr>
            </a:lvl3pPr>
            <a:lvl4pPr marL="16573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Lucida Grande" pitchFamily="-84" charset="0"/>
              <a:buChar char="-"/>
              <a:defRPr kern="1200">
                <a:solidFill>
                  <a:schemeClr val="tx1"/>
                </a:solidFill>
                <a:latin typeface="Times New Roman"/>
                <a:ea typeface="ＭＳ Ｐゴシック" charset="0"/>
                <a:cs typeface="Times New Roman"/>
              </a:defRPr>
            </a:lvl4pPr>
            <a:lvl5pPr marL="18288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defRPr kern="1200">
                <a:solidFill>
                  <a:schemeClr val="tx1"/>
                </a:solidFill>
                <a:latin typeface="Times New Roman"/>
                <a:ea typeface="ＭＳ Ｐゴシック" charset="0"/>
                <a:cs typeface="Times New Roman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2000" dirty="0" smtClean="0">
                <a:ea typeface="ＭＳ Ｐゴシック" charset="-128"/>
              </a:rPr>
              <a:t>Scan the bar code using your phone camera to run our HPC visualization</a:t>
            </a:r>
            <a:endParaRPr lang="en-US" altLang="en-US" sz="2000" dirty="0">
              <a:ea typeface="ＭＳ Ｐゴシック" charset="-128"/>
            </a:endParaRPr>
          </a:p>
        </p:txBody>
      </p:sp>
      <p:sp>
        <p:nvSpPr>
          <p:cNvPr id="5" name="Content Placeholder 1"/>
          <p:cNvSpPr txBox="1">
            <a:spLocks noChangeArrowheads="1"/>
          </p:cNvSpPr>
          <p:nvPr/>
        </p:nvSpPr>
        <p:spPr bwMode="auto">
          <a:xfrm>
            <a:off x="533980" y="4294488"/>
            <a:ext cx="7275490" cy="2238117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defRPr sz="3200" kern="1200">
                <a:solidFill>
                  <a:schemeClr val="tx1"/>
                </a:solidFill>
                <a:latin typeface="Times New Roman"/>
                <a:ea typeface="ＭＳ Ｐゴシック" charset="0"/>
                <a:cs typeface="Times New Roman"/>
              </a:defRPr>
            </a:lvl1pPr>
            <a:lvl2pPr marL="8001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Wingdings" pitchFamily="2" charset="2"/>
              <a:buChar char="§"/>
              <a:defRPr sz="2400" kern="1200">
                <a:solidFill>
                  <a:srgbClr val="000000"/>
                </a:solidFill>
                <a:latin typeface="Times New Roman"/>
                <a:ea typeface="ＭＳ Ｐゴシック" charset="0"/>
                <a:cs typeface="Times New Roman"/>
              </a:defRPr>
            </a:lvl2pPr>
            <a:lvl3pPr marL="12001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i="1" kern="1200">
                <a:solidFill>
                  <a:schemeClr val="tx1"/>
                </a:solidFill>
                <a:latin typeface="Times New Roman"/>
                <a:ea typeface="ＭＳ Ｐゴシック" charset="0"/>
                <a:cs typeface="Times New Roman"/>
              </a:defRPr>
            </a:lvl3pPr>
            <a:lvl4pPr marL="16573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Lucida Grande" pitchFamily="-84" charset="0"/>
              <a:buChar char="-"/>
              <a:defRPr kern="1200">
                <a:solidFill>
                  <a:schemeClr val="tx1"/>
                </a:solidFill>
                <a:latin typeface="Times New Roman"/>
                <a:ea typeface="ＭＳ Ｐゴシック" charset="0"/>
                <a:cs typeface="Times New Roman"/>
              </a:defRPr>
            </a:lvl4pPr>
            <a:lvl5pPr marL="18288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defRPr kern="1200">
                <a:solidFill>
                  <a:schemeClr val="tx1"/>
                </a:solidFill>
                <a:latin typeface="Times New Roman"/>
                <a:ea typeface="ＭＳ Ｐゴシック" charset="0"/>
                <a:cs typeface="Times New Roman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1800" dirty="0" err="1" smtClean="0"/>
              <a:t>HiperView</a:t>
            </a:r>
            <a:r>
              <a:rPr lang="en-US" sz="1800" dirty="0" smtClean="0"/>
              <a:t>: </a:t>
            </a:r>
            <a:endParaRPr lang="en-US" sz="1800" dirty="0" smtClean="0">
              <a:hlinkClick r:id="rId3"/>
            </a:endParaRPr>
          </a:p>
          <a:p>
            <a:pPr lvl="1">
              <a:defRPr/>
            </a:pPr>
            <a:r>
              <a:rPr lang="en-US" sz="1275" dirty="0" smtClean="0">
                <a:hlinkClick r:id="rId3"/>
              </a:rPr>
              <a:t>https://idatavisualizationlab.github.io/HPCC/HiperView/demo.html</a:t>
            </a:r>
            <a:endParaRPr lang="en-US" sz="1275" dirty="0" smtClean="0"/>
          </a:p>
          <a:p>
            <a:pPr lvl="1">
              <a:defRPr/>
            </a:pPr>
            <a:r>
              <a:rPr lang="en-US" sz="1275" dirty="0" smtClean="0">
                <a:hlinkClick r:id="rId4"/>
              </a:rPr>
              <a:t>https://idatavisualizationlab.github.io/HPCC/HiperOverheatSep26/demo.html</a:t>
            </a:r>
            <a:endParaRPr lang="en-US" sz="1275" dirty="0" smtClean="0"/>
          </a:p>
          <a:p>
            <a:pPr lvl="1">
              <a:defRPr/>
            </a:pPr>
            <a:endParaRPr lang="en-US" sz="1275" dirty="0" smtClean="0"/>
          </a:p>
          <a:p>
            <a:pPr>
              <a:defRPr/>
            </a:pPr>
            <a:r>
              <a:rPr lang="en-US" sz="1800" dirty="0" err="1" smtClean="0"/>
              <a:t>Github</a:t>
            </a:r>
            <a:r>
              <a:rPr lang="en-US" sz="1800" dirty="0" smtClean="0"/>
              <a:t> repository: </a:t>
            </a:r>
            <a:endParaRPr lang="en-US" sz="1800" dirty="0" smtClean="0">
              <a:hlinkClick r:id="rId3"/>
            </a:endParaRPr>
          </a:p>
          <a:p>
            <a:pPr lvl="1">
              <a:defRPr/>
            </a:pPr>
            <a:r>
              <a:rPr lang="en-US" sz="1200" dirty="0" smtClean="0">
                <a:hlinkClick r:id="rId5"/>
              </a:rPr>
              <a:t>https://github.com/iDataVisualizationLab/HPCC</a:t>
            </a:r>
            <a:endParaRPr lang="en-US" sz="1200" dirty="0" smtClean="0"/>
          </a:p>
        </p:txBody>
      </p:sp>
    </p:spTree>
    <p:extLst>
      <p:ext uri="{BB962C8B-B14F-4D97-AF65-F5344CB8AC3E}">
        <p14:creationId xmlns:p14="http://schemas.microsoft.com/office/powerpoint/2010/main" val="1224842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Title 2"/>
          <p:cNvSpPr>
            <a:spLocks noGrp="1"/>
          </p:cNvSpPr>
          <p:nvPr>
            <p:ph type="title"/>
          </p:nvPr>
        </p:nvSpPr>
        <p:spPr>
          <a:xfrm>
            <a:off x="276613" y="379648"/>
            <a:ext cx="6103144" cy="548879"/>
          </a:xfrm>
        </p:spPr>
        <p:txBody>
          <a:bodyPr/>
          <a:lstStyle/>
          <a:p>
            <a:pPr algn="l"/>
            <a:r>
              <a:rPr lang="en-US" altLang="en-US" sz="1800">
                <a:latin typeface="Arial Black" charset="0"/>
                <a:ea typeface="ＭＳ Ｐゴシック" charset="-128"/>
                <a:cs typeface="Arial Black" charset="0"/>
              </a:rPr>
              <a:t>HPCC on Sep, 26 2018: CPU temperature</a:t>
            </a:r>
          </a:p>
        </p:txBody>
      </p:sp>
      <p:pic>
        <p:nvPicPr>
          <p:cNvPr id="31746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85926"/>
            <a:ext cx="9145655" cy="4994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47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6450" y="1364457"/>
            <a:ext cx="2114550" cy="3214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2749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Title 2"/>
          <p:cNvSpPr>
            <a:spLocks noGrp="1"/>
          </p:cNvSpPr>
          <p:nvPr>
            <p:ph type="title"/>
          </p:nvPr>
        </p:nvSpPr>
        <p:spPr>
          <a:xfrm>
            <a:off x="457845" y="371411"/>
            <a:ext cx="6103144" cy="548879"/>
          </a:xfrm>
        </p:spPr>
        <p:txBody>
          <a:bodyPr/>
          <a:lstStyle/>
          <a:p>
            <a:pPr algn="l"/>
            <a:r>
              <a:rPr lang="en-US" altLang="en-US" sz="1800">
                <a:latin typeface="Arial Black" charset="0"/>
                <a:ea typeface="ＭＳ Ｐゴシック" charset="-128"/>
                <a:cs typeface="Arial Black" charset="0"/>
              </a:rPr>
              <a:t>HPCC on Sep, 26 2018: Fan speed</a:t>
            </a:r>
          </a:p>
        </p:txBody>
      </p:sp>
      <p:pic>
        <p:nvPicPr>
          <p:cNvPr id="32770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9300" y="1350170"/>
            <a:ext cx="2171700" cy="364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1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86" y="1730977"/>
            <a:ext cx="9137348" cy="49740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54654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Title 2"/>
          <p:cNvSpPr>
            <a:spLocks noGrp="1"/>
          </p:cNvSpPr>
          <p:nvPr>
            <p:ph type="title"/>
          </p:nvPr>
        </p:nvSpPr>
        <p:spPr>
          <a:xfrm>
            <a:off x="490794" y="354935"/>
            <a:ext cx="6872288" cy="548879"/>
          </a:xfrm>
        </p:spPr>
        <p:txBody>
          <a:bodyPr/>
          <a:lstStyle/>
          <a:p>
            <a:pPr algn="l"/>
            <a:r>
              <a:rPr lang="en-US" altLang="en-US" sz="1650">
                <a:latin typeface="Arial Black" charset="0"/>
                <a:ea typeface="ＭＳ Ｐゴシック" charset="-128"/>
                <a:cs typeface="Arial Black" charset="0"/>
              </a:rPr>
              <a:t>HPCC on Sep, 26 2018: CPU temperature vs Fan speed</a:t>
            </a:r>
          </a:p>
        </p:txBody>
      </p:sp>
      <p:pic>
        <p:nvPicPr>
          <p:cNvPr id="3379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01828"/>
            <a:ext cx="9144000" cy="42989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37550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-57150" y="308372"/>
            <a:ext cx="6629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853E"/>
                </a:solidFill>
                <a:latin typeface="Arial Black" panose="020B0604020202020204" pitchFamily="34" charset="0"/>
                <a:ea typeface="ＭＳ Ｐゴシック" charset="0"/>
                <a:cs typeface="Arial Black" panose="020B0604020202020204" pitchFamily="34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853E"/>
                </a:solidFill>
                <a:latin typeface="Arial Black" panose="020B0604020202020204" pitchFamily="34" charset="0"/>
                <a:ea typeface="ＭＳ Ｐゴシック" charset="0"/>
                <a:cs typeface="Arial Black" panose="020B0604020202020204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853E"/>
                </a:solidFill>
                <a:latin typeface="Arial Black" panose="020B0604020202020204" pitchFamily="34" charset="0"/>
                <a:ea typeface="ＭＳ Ｐゴシック" charset="0"/>
                <a:cs typeface="Arial Black" panose="020B0604020202020204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853E"/>
                </a:solidFill>
                <a:latin typeface="Arial Black" panose="020B0604020202020204" pitchFamily="34" charset="0"/>
                <a:ea typeface="ＭＳ Ｐゴシック" charset="0"/>
                <a:cs typeface="Arial Black" panose="020B0604020202020204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853E"/>
                </a:solidFill>
                <a:latin typeface="Arial Black" panose="020B0604020202020204" pitchFamily="34" charset="0"/>
                <a:ea typeface="ＭＳ Ｐゴシック" charset="0"/>
                <a:cs typeface="Arial Black" panose="020B0604020202020204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008000"/>
                </a:solidFill>
                <a:latin typeface="Georgia" pitchFamily="18" charset="0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008000"/>
                </a:solidFill>
                <a:latin typeface="Georgia" pitchFamily="18" charset="0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008000"/>
                </a:solidFill>
                <a:latin typeface="Georgia" pitchFamily="18" charset="0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008000"/>
                </a:solidFill>
                <a:latin typeface="Georgia" pitchFamily="18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en-US" sz="3000" kern="0" dirty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+mj-ea"/>
              </a:rPr>
              <a:t>Multi-dimensional analytics</a:t>
            </a:r>
          </a:p>
        </p:txBody>
      </p:sp>
      <p:sp>
        <p:nvSpPr>
          <p:cNvPr id="37890" name="Rectangle 2"/>
          <p:cNvSpPr>
            <a:spLocks noChangeArrowheads="1"/>
          </p:cNvSpPr>
          <p:nvPr/>
        </p:nvSpPr>
        <p:spPr bwMode="auto">
          <a:xfrm>
            <a:off x="1885950" y="1714501"/>
            <a:ext cx="5600700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spcBef>
                <a:spcPct val="20000"/>
              </a:spcBef>
              <a:buClr>
                <a:srgbClr val="00853E"/>
              </a:buClr>
              <a:buSzPct val="75000"/>
              <a:buFont typeface="Wingdings" charset="2"/>
              <a:buChar char="p"/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  <a:cs typeface="Arial" charset="0"/>
              </a:defRPr>
            </a:lvl1pPr>
            <a:lvl2pPr marL="742950" indent="-285750">
              <a:spcBef>
                <a:spcPct val="20000"/>
              </a:spcBef>
              <a:buClr>
                <a:srgbClr val="00853E"/>
              </a:buClr>
              <a:buSzPct val="75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spcBef>
                <a:spcPct val="20000"/>
              </a:spcBef>
              <a:buClr>
                <a:srgbClr val="00853E"/>
              </a:buClr>
              <a:buSzPct val="65000"/>
              <a:buFont typeface="Wingdings" charset="2"/>
              <a:buChar char="p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Clr>
                <a:srgbClr val="00853E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Clr>
                <a:srgbClr val="00853E"/>
              </a:buClr>
              <a:buSzPct val="80000"/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853E"/>
              </a:buClr>
              <a:buSzPct val="80000"/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853E"/>
              </a:buClr>
              <a:buSzPct val="80000"/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853E"/>
              </a:buClr>
              <a:buSzPct val="80000"/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853E"/>
              </a:buClr>
              <a:buSzPct val="80000"/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 typeface="Wingdings" charset="2"/>
              <a:buChar char="§"/>
            </a:pPr>
            <a:r>
              <a:rPr lang="en-US" altLang="en-US" sz="2100" b="1" dirty="0">
                <a:solidFill>
                  <a:srgbClr val="003366"/>
                </a:solidFill>
              </a:rPr>
              <a:t>Why?</a:t>
            </a:r>
          </a:p>
        </p:txBody>
      </p:sp>
      <p:pic>
        <p:nvPicPr>
          <p:cNvPr id="37891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328" y="2171701"/>
            <a:ext cx="8595621" cy="31560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17613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0" y="320761"/>
            <a:ext cx="6629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853E"/>
                </a:solidFill>
                <a:latin typeface="Arial Black" panose="020B0604020202020204" pitchFamily="34" charset="0"/>
                <a:ea typeface="ＭＳ Ｐゴシック" charset="0"/>
                <a:cs typeface="Arial Black" panose="020B0604020202020204" pitchFamily="34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853E"/>
                </a:solidFill>
                <a:latin typeface="Arial Black" panose="020B0604020202020204" pitchFamily="34" charset="0"/>
                <a:ea typeface="ＭＳ Ｐゴシック" charset="0"/>
                <a:cs typeface="Arial Black" panose="020B0604020202020204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853E"/>
                </a:solidFill>
                <a:latin typeface="Arial Black" panose="020B0604020202020204" pitchFamily="34" charset="0"/>
                <a:ea typeface="ＭＳ Ｐゴシック" charset="0"/>
                <a:cs typeface="Arial Black" panose="020B0604020202020204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853E"/>
                </a:solidFill>
                <a:latin typeface="Arial Black" panose="020B0604020202020204" pitchFamily="34" charset="0"/>
                <a:ea typeface="ＭＳ Ｐゴシック" charset="0"/>
                <a:cs typeface="Arial Black" panose="020B0604020202020204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853E"/>
                </a:solidFill>
                <a:latin typeface="Arial Black" panose="020B0604020202020204" pitchFamily="34" charset="0"/>
                <a:ea typeface="ＭＳ Ｐゴシック" charset="0"/>
                <a:cs typeface="Arial Black" panose="020B0604020202020204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008000"/>
                </a:solidFill>
                <a:latin typeface="Georgia" pitchFamily="18" charset="0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008000"/>
                </a:solidFill>
                <a:latin typeface="Georgia" pitchFamily="18" charset="0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008000"/>
                </a:solidFill>
                <a:latin typeface="Georgia" pitchFamily="18" charset="0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008000"/>
                </a:solidFill>
                <a:latin typeface="Georgia" pitchFamily="18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en-US" sz="3000" kern="0" dirty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+mj-ea"/>
              </a:rPr>
              <a:t>Multi-dimensional analytics</a:t>
            </a:r>
          </a:p>
        </p:txBody>
      </p:sp>
      <p:pic>
        <p:nvPicPr>
          <p:cNvPr id="3891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5369" y="1465035"/>
            <a:ext cx="4396154" cy="4535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58988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-57150" y="338185"/>
            <a:ext cx="6629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853E"/>
                </a:solidFill>
                <a:latin typeface="Arial Black" panose="020B0604020202020204" pitchFamily="34" charset="0"/>
                <a:ea typeface="ＭＳ Ｐゴシック" charset="0"/>
                <a:cs typeface="Arial Black" panose="020B0604020202020204" pitchFamily="34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853E"/>
                </a:solidFill>
                <a:latin typeface="Arial Black" panose="020B0604020202020204" pitchFamily="34" charset="0"/>
                <a:ea typeface="ＭＳ Ｐゴシック" charset="0"/>
                <a:cs typeface="Arial Black" panose="020B0604020202020204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853E"/>
                </a:solidFill>
                <a:latin typeface="Arial Black" panose="020B0604020202020204" pitchFamily="34" charset="0"/>
                <a:ea typeface="ＭＳ Ｐゴシック" charset="0"/>
                <a:cs typeface="Arial Black" panose="020B0604020202020204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853E"/>
                </a:solidFill>
                <a:latin typeface="Arial Black" panose="020B0604020202020204" pitchFamily="34" charset="0"/>
                <a:ea typeface="ＭＳ Ｐゴシック" charset="0"/>
                <a:cs typeface="Arial Black" panose="020B0604020202020204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853E"/>
                </a:solidFill>
                <a:latin typeface="Arial Black" panose="020B0604020202020204" pitchFamily="34" charset="0"/>
                <a:ea typeface="ＭＳ Ｐゴシック" charset="0"/>
                <a:cs typeface="Arial Black" panose="020B0604020202020204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008000"/>
                </a:solidFill>
                <a:latin typeface="Georgia" pitchFamily="18" charset="0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008000"/>
                </a:solidFill>
                <a:latin typeface="Georgia" pitchFamily="18" charset="0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008000"/>
                </a:solidFill>
                <a:latin typeface="Georgia" pitchFamily="18" charset="0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008000"/>
                </a:solidFill>
                <a:latin typeface="Georgia" pitchFamily="18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en-US" sz="3000" kern="0" dirty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+mj-ea"/>
              </a:rPr>
              <a:t>Multi-dimensional analytics</a:t>
            </a:r>
          </a:p>
        </p:txBody>
      </p:sp>
      <p:pic>
        <p:nvPicPr>
          <p:cNvPr id="39938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863580"/>
            <a:ext cx="9141533" cy="31371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71261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Outline</a:t>
            </a:r>
            <a:endParaRPr lang="en-US" sz="280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4294967295"/>
          </p:nvPr>
        </p:nvSpPr>
        <p:spPr>
          <a:xfrm>
            <a:off x="222423" y="1352511"/>
            <a:ext cx="9407610" cy="2545556"/>
          </a:xfrm>
          <a:prstGeom prst="rect">
            <a:avLst/>
          </a:prstGeom>
        </p:spPr>
        <p:txBody>
          <a:bodyPr>
            <a:normAutofit fontScale="85000" lnSpcReduction="10000"/>
          </a:bodyPr>
          <a:lstStyle/>
          <a:p>
            <a:pPr marL="385763" indent="-385763">
              <a:buFont typeface="+mj-lt"/>
              <a:buAutoNum type="arabicPeriod"/>
              <a:defRPr/>
            </a:pPr>
            <a:r>
              <a:rPr lang="en-US" dirty="0"/>
              <a:t>Introduction</a:t>
            </a:r>
          </a:p>
          <a:p>
            <a:pPr marL="385763" indent="-385763">
              <a:buFont typeface="+mj-lt"/>
              <a:buAutoNum type="arabicPeriod"/>
              <a:defRPr/>
            </a:pPr>
            <a:r>
              <a:rPr lang="en-US" dirty="0" smtClean="0"/>
              <a:t>Background and related work</a:t>
            </a:r>
            <a:endParaRPr lang="en-US" dirty="0"/>
          </a:p>
          <a:p>
            <a:pPr marL="385763" indent="-385763">
              <a:buFont typeface="+mj-lt"/>
              <a:buAutoNum type="arabicPeriod"/>
              <a:defRPr/>
            </a:pPr>
            <a:r>
              <a:rPr lang="en-US" dirty="0" smtClean="0"/>
              <a:t>Visualization </a:t>
            </a:r>
            <a:r>
              <a:rPr lang="en-US" dirty="0"/>
              <a:t>architecture: </a:t>
            </a:r>
            <a:r>
              <a:rPr lang="en-US" dirty="0" smtClean="0"/>
              <a:t>Why </a:t>
            </a:r>
            <a:r>
              <a:rPr lang="en-US" dirty="0"/>
              <a:t>Multidimensional analysis? </a:t>
            </a:r>
            <a:endParaRPr lang="en-US" dirty="0" smtClean="0"/>
          </a:p>
          <a:p>
            <a:pPr marL="385763" indent="-385763">
              <a:buFont typeface="+mj-lt"/>
              <a:buAutoNum type="arabicPeriod"/>
              <a:defRPr/>
            </a:pPr>
            <a:r>
              <a:rPr lang="en-US" dirty="0" smtClean="0"/>
              <a:t>Demo</a:t>
            </a:r>
          </a:p>
          <a:p>
            <a:pPr marL="385763" indent="-385763">
              <a:buFont typeface="+mj-lt"/>
              <a:buAutoNum type="arabicPeriod"/>
              <a:defRPr/>
            </a:pPr>
            <a:r>
              <a:rPr lang="en-US" dirty="0" smtClean="0"/>
              <a:t>Future work</a:t>
            </a:r>
            <a:endParaRPr lang="en-US" dirty="0"/>
          </a:p>
          <a:p>
            <a:pPr marL="385763" indent="-385763">
              <a:buFont typeface="+mj-lt"/>
              <a:buAutoNum type="arabicPeriod"/>
              <a:defRPr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5000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2725615" y="1309780"/>
            <a:ext cx="6629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853E"/>
                </a:solidFill>
                <a:latin typeface="Arial Black" panose="020B0604020202020204" pitchFamily="34" charset="0"/>
                <a:ea typeface="ＭＳ Ｐゴシック" charset="0"/>
                <a:cs typeface="Arial Black" panose="020B0604020202020204" pitchFamily="34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853E"/>
                </a:solidFill>
                <a:latin typeface="Arial Black" panose="020B0604020202020204" pitchFamily="34" charset="0"/>
                <a:ea typeface="ＭＳ Ｐゴシック" charset="0"/>
                <a:cs typeface="Arial Black" panose="020B0604020202020204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853E"/>
                </a:solidFill>
                <a:latin typeface="Arial Black" panose="020B0604020202020204" pitchFamily="34" charset="0"/>
                <a:ea typeface="ＭＳ Ｐゴシック" charset="0"/>
                <a:cs typeface="Arial Black" panose="020B0604020202020204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853E"/>
                </a:solidFill>
                <a:latin typeface="Arial Black" panose="020B0604020202020204" pitchFamily="34" charset="0"/>
                <a:ea typeface="ＭＳ Ｐゴシック" charset="0"/>
                <a:cs typeface="Arial Black" panose="020B0604020202020204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853E"/>
                </a:solidFill>
                <a:latin typeface="Arial Black" panose="020B0604020202020204" pitchFamily="34" charset="0"/>
                <a:ea typeface="ＭＳ Ｐゴシック" charset="0"/>
                <a:cs typeface="Arial Black" panose="020B0604020202020204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008000"/>
                </a:solidFill>
                <a:latin typeface="Georgia" pitchFamily="18" charset="0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008000"/>
                </a:solidFill>
                <a:latin typeface="Georgia" pitchFamily="18" charset="0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008000"/>
                </a:solidFill>
                <a:latin typeface="Georgia" pitchFamily="18" charset="0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008000"/>
                </a:solidFill>
                <a:latin typeface="Georgia" pitchFamily="18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en-US" sz="3000" kern="0" dirty="0">
                <a:effectLst>
                  <a:outerShdw blurRad="38100" dist="38100" dir="2700000" algn="tl">
                    <a:srgbClr val="C0C0C0"/>
                  </a:outerShdw>
                </a:effectLst>
                <a:ea typeface="+mj-ea"/>
              </a:rPr>
              <a:t>Multi-dimensional analytics</a:t>
            </a:r>
          </a:p>
        </p:txBody>
      </p:sp>
      <p:pic>
        <p:nvPicPr>
          <p:cNvPr id="40962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8708" y="2058683"/>
            <a:ext cx="2286000" cy="5834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63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2469" y="2642089"/>
            <a:ext cx="6297490" cy="33586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63895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Title 2"/>
          <p:cNvSpPr>
            <a:spLocks noGrp="1"/>
          </p:cNvSpPr>
          <p:nvPr>
            <p:ph type="title"/>
          </p:nvPr>
        </p:nvSpPr>
        <p:spPr>
          <a:xfrm>
            <a:off x="219808" y="233539"/>
            <a:ext cx="8181242" cy="548879"/>
          </a:xfrm>
        </p:spPr>
        <p:txBody>
          <a:bodyPr/>
          <a:lstStyle/>
          <a:p>
            <a:pPr algn="l"/>
            <a:r>
              <a:rPr lang="en-US" altLang="en-US" sz="1650">
                <a:latin typeface="Arial Black" charset="0"/>
                <a:ea typeface="ＭＳ Ｐゴシック" charset="-128"/>
                <a:cs typeface="Arial Black" charset="0"/>
              </a:rPr>
              <a:t>HPCC on Sep, 26 2018: CPU temperature vs Fan speed</a:t>
            </a:r>
          </a:p>
        </p:txBody>
      </p:sp>
      <p:pic>
        <p:nvPicPr>
          <p:cNvPr id="34818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808" y="2395905"/>
            <a:ext cx="5438042" cy="2850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19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2584" y="2401910"/>
            <a:ext cx="2813539" cy="28620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14498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Title 2"/>
          <p:cNvSpPr>
            <a:spLocks noGrp="1"/>
          </p:cNvSpPr>
          <p:nvPr>
            <p:ph type="title"/>
          </p:nvPr>
        </p:nvSpPr>
        <p:spPr>
          <a:xfrm>
            <a:off x="367307" y="234190"/>
            <a:ext cx="6872288" cy="548879"/>
          </a:xfrm>
        </p:spPr>
        <p:txBody>
          <a:bodyPr/>
          <a:lstStyle/>
          <a:p>
            <a:pPr algn="l"/>
            <a:r>
              <a:rPr lang="en-US" altLang="en-US" sz="1650">
                <a:latin typeface="Arial Black" charset="0"/>
                <a:ea typeface="ＭＳ Ｐゴシック" charset="-128"/>
                <a:cs typeface="Arial Black" charset="0"/>
              </a:rPr>
              <a:t>HPCC on Oct, 4 2018: CPU temperature vs Fan speed</a:t>
            </a:r>
          </a:p>
        </p:txBody>
      </p:sp>
      <p:pic>
        <p:nvPicPr>
          <p:cNvPr id="35842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53" y="2380654"/>
            <a:ext cx="5841661" cy="30728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43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9451" y="2380655"/>
            <a:ext cx="2989476" cy="30728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8705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 Black" charset="0"/>
                <a:ea typeface="ＭＳ Ｐゴシック" charset="-128"/>
                <a:cs typeface="Arial Black" charset="0"/>
              </a:rPr>
              <a:t>More than 2 dimensions?</a:t>
            </a:r>
          </a:p>
        </p:txBody>
      </p:sp>
      <p:pic>
        <p:nvPicPr>
          <p:cNvPr id="48130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506075"/>
            <a:ext cx="9144000" cy="29319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3379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 Black" charset="0"/>
                <a:ea typeface="ＭＳ Ｐゴシック" charset="-128"/>
                <a:cs typeface="Arial Black" charset="0"/>
              </a:rPr>
              <a:t>Too many data points?</a:t>
            </a:r>
          </a:p>
        </p:txBody>
      </p:sp>
      <p:pic>
        <p:nvPicPr>
          <p:cNvPr id="49154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80335"/>
            <a:ext cx="9144000" cy="3820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61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0291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-722870" y="345518"/>
            <a:ext cx="6629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853E"/>
                </a:solidFill>
                <a:latin typeface="Arial Black" panose="020B0604020202020204" pitchFamily="34" charset="0"/>
                <a:ea typeface="ＭＳ Ｐゴシック" charset="0"/>
                <a:cs typeface="Arial Black" panose="020B0604020202020204" pitchFamily="34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853E"/>
                </a:solidFill>
                <a:latin typeface="Arial Black" panose="020B0604020202020204" pitchFamily="34" charset="0"/>
                <a:ea typeface="ＭＳ Ｐゴシック" charset="0"/>
                <a:cs typeface="Arial Black" panose="020B0604020202020204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853E"/>
                </a:solidFill>
                <a:latin typeface="Arial Black" panose="020B0604020202020204" pitchFamily="34" charset="0"/>
                <a:ea typeface="ＭＳ Ｐゴシック" charset="0"/>
                <a:cs typeface="Arial Black" panose="020B0604020202020204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853E"/>
                </a:solidFill>
                <a:latin typeface="Arial Black" panose="020B0604020202020204" pitchFamily="34" charset="0"/>
                <a:ea typeface="ＭＳ Ｐゴシック" charset="0"/>
                <a:cs typeface="Arial Black" panose="020B0604020202020204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853E"/>
                </a:solidFill>
                <a:latin typeface="Arial Black" panose="020B0604020202020204" pitchFamily="34" charset="0"/>
                <a:ea typeface="ＭＳ Ｐゴシック" charset="0"/>
                <a:cs typeface="Arial Black" panose="020B0604020202020204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008000"/>
                </a:solidFill>
                <a:latin typeface="Georgia" pitchFamily="18" charset="0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008000"/>
                </a:solidFill>
                <a:latin typeface="Georgia" pitchFamily="18" charset="0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008000"/>
                </a:solidFill>
                <a:latin typeface="Georgia" pitchFamily="18" charset="0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008000"/>
                </a:solidFill>
                <a:latin typeface="Georgia" pitchFamily="18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en-US" sz="3000" kern="0" dirty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Predictive analytics</a:t>
            </a:r>
          </a:p>
        </p:txBody>
      </p:sp>
      <p:pic>
        <p:nvPicPr>
          <p:cNvPr id="41986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0686" y="1621804"/>
            <a:ext cx="4301454" cy="39062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987" name="Rectangle 3"/>
          <p:cNvSpPr>
            <a:spLocks noChangeArrowheads="1"/>
          </p:cNvSpPr>
          <p:nvPr/>
        </p:nvSpPr>
        <p:spPr bwMode="auto">
          <a:xfrm>
            <a:off x="0" y="5516166"/>
            <a:ext cx="9144000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00853E"/>
              </a:buClr>
              <a:buSzPct val="75000"/>
              <a:buFont typeface="Wingdings" charset="2"/>
              <a:buChar char="p"/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  <a:cs typeface="Arial" charset="0"/>
              </a:defRPr>
            </a:lvl1pPr>
            <a:lvl2pPr marL="742950" indent="-285750">
              <a:spcBef>
                <a:spcPct val="20000"/>
              </a:spcBef>
              <a:buClr>
                <a:srgbClr val="00853E"/>
              </a:buClr>
              <a:buSzPct val="75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spcBef>
                <a:spcPct val="20000"/>
              </a:spcBef>
              <a:buClr>
                <a:srgbClr val="00853E"/>
              </a:buClr>
              <a:buSzPct val="65000"/>
              <a:buFont typeface="Wingdings" charset="2"/>
              <a:buChar char="p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Clr>
                <a:srgbClr val="00853E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Clr>
                <a:srgbClr val="00853E"/>
              </a:buClr>
              <a:buSzPct val="80000"/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853E"/>
              </a:buClr>
              <a:buSzPct val="80000"/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853E"/>
              </a:buClr>
              <a:buSzPct val="80000"/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853E"/>
              </a:buClr>
              <a:buSzPct val="80000"/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853E"/>
              </a:buClr>
              <a:buSzPct val="80000"/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900" dirty="0" err="1"/>
              <a:t>Vinh</a:t>
            </a:r>
            <a:r>
              <a:rPr lang="en-US" altLang="en-US" sz="900" dirty="0"/>
              <a:t> Nguyen, Fang </a:t>
            </a:r>
            <a:r>
              <a:rPr lang="en-US" altLang="en-US" sz="900" dirty="0" err="1"/>
              <a:t>Jin</a:t>
            </a:r>
            <a:r>
              <a:rPr lang="en-US" altLang="en-US" sz="900" dirty="0"/>
              <a:t>, and Tommy Dang 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900" i="1" dirty="0"/>
              <a:t>Predict Saturated Thickness using </a:t>
            </a:r>
            <a:r>
              <a:rPr lang="en-US" altLang="en-US" sz="900" i="1" dirty="0" err="1"/>
              <a:t>TensorBoard</a:t>
            </a:r>
            <a:r>
              <a:rPr lang="en-US" altLang="en-US" sz="900" i="1" dirty="0"/>
              <a:t> Visualization</a:t>
            </a:r>
            <a:r>
              <a:rPr lang="en-US" altLang="en-US" sz="900" dirty="0"/>
              <a:t>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900" dirty="0"/>
              <a:t>The Visualization in Environmental Sciences</a:t>
            </a:r>
          </a:p>
        </p:txBody>
      </p:sp>
    </p:spTree>
    <p:extLst>
      <p:ext uri="{BB962C8B-B14F-4D97-AF65-F5344CB8AC3E}">
        <p14:creationId xmlns:p14="http://schemas.microsoft.com/office/powerpoint/2010/main" val="1564483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-2268811" y="363292"/>
            <a:ext cx="6629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853E"/>
                </a:solidFill>
                <a:latin typeface="Arial Black" panose="020B0604020202020204" pitchFamily="34" charset="0"/>
                <a:ea typeface="ＭＳ Ｐゴシック" charset="0"/>
                <a:cs typeface="Arial Black" panose="020B0604020202020204" pitchFamily="34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853E"/>
                </a:solidFill>
                <a:latin typeface="Arial Black" panose="020B0604020202020204" pitchFamily="34" charset="0"/>
                <a:ea typeface="ＭＳ Ｐゴシック" charset="0"/>
                <a:cs typeface="Arial Black" panose="020B0604020202020204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853E"/>
                </a:solidFill>
                <a:latin typeface="Arial Black" panose="020B0604020202020204" pitchFamily="34" charset="0"/>
                <a:ea typeface="ＭＳ Ｐゴシック" charset="0"/>
                <a:cs typeface="Arial Black" panose="020B0604020202020204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853E"/>
                </a:solidFill>
                <a:latin typeface="Arial Black" panose="020B0604020202020204" pitchFamily="34" charset="0"/>
                <a:ea typeface="ＭＳ Ｐゴシック" charset="0"/>
                <a:cs typeface="Arial Black" panose="020B0604020202020204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853E"/>
                </a:solidFill>
                <a:latin typeface="Arial Black" panose="020B0604020202020204" pitchFamily="34" charset="0"/>
                <a:ea typeface="ＭＳ Ｐゴシック" charset="0"/>
                <a:cs typeface="Arial Black" panose="020B0604020202020204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008000"/>
                </a:solidFill>
                <a:latin typeface="Georgia" pitchFamily="18" charset="0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008000"/>
                </a:solidFill>
                <a:latin typeface="Georgia" pitchFamily="18" charset="0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008000"/>
                </a:solidFill>
                <a:latin typeface="Georgia" pitchFamily="18" charset="0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008000"/>
                </a:solidFill>
                <a:latin typeface="Georgia" pitchFamily="18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en-US" sz="3000" kern="0" dirty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AR/VR</a:t>
            </a:r>
          </a:p>
        </p:txBody>
      </p:sp>
      <p:pic>
        <p:nvPicPr>
          <p:cNvPr id="43010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3051" y="10677525"/>
            <a:ext cx="14794706" cy="80307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1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7351" y="10791825"/>
            <a:ext cx="14794706" cy="80307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2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1651" y="10906125"/>
            <a:ext cx="14794706" cy="80307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3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5951" y="11020425"/>
            <a:ext cx="14794706" cy="80307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4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49486"/>
            <a:ext cx="9144000" cy="4966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151" y="1259017"/>
            <a:ext cx="1473200" cy="14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141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Questions?</a:t>
            </a:r>
            <a:endParaRPr lang="en-US" dirty="0"/>
          </a:p>
        </p:txBody>
      </p:sp>
      <p:sp>
        <p:nvSpPr>
          <p:cNvPr id="45057" name="Content Placeholder 1"/>
          <p:cNvSpPr>
            <a:spLocks noGrp="1" noChangeArrowheads="1"/>
          </p:cNvSpPr>
          <p:nvPr>
            <p:ph idx="1"/>
          </p:nvPr>
        </p:nvSpPr>
        <p:spPr>
          <a:xfrm>
            <a:off x="536961" y="1764709"/>
            <a:ext cx="8229600" cy="4525963"/>
          </a:xfrm>
        </p:spPr>
        <p:txBody>
          <a:bodyPr>
            <a:normAutofit/>
          </a:bodyPr>
          <a:lstStyle/>
          <a:p>
            <a:pPr algn="ctr" eaLnBrk="1" hangingPunct="1">
              <a:buFont typeface="Wingdings" charset="2"/>
              <a:buNone/>
            </a:pPr>
            <a:r>
              <a:rPr lang="en-US" altLang="en-US" dirty="0" smtClean="0">
                <a:ea typeface="ＭＳ Ｐゴシック" charset="-128"/>
              </a:rPr>
              <a:t>Email: </a:t>
            </a:r>
            <a:r>
              <a:rPr lang="en-US" altLang="en-US" dirty="0" err="1" smtClean="0">
                <a:ea typeface="ＭＳ Ｐゴシック" charset="-128"/>
              </a:rPr>
              <a:t>Tommy.Dang@ttu.edu</a:t>
            </a:r>
            <a:endParaRPr lang="en-US" altLang="en-US" dirty="0">
              <a:ea typeface="ＭＳ Ｐゴシック" charset="-128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01947"/>
            <a:ext cx="5781190" cy="5560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792" y="2872153"/>
            <a:ext cx="9144000" cy="1663658"/>
          </a:xfrm>
          <a:prstGeom prst="rect">
            <a:avLst/>
          </a:prstGeom>
        </p:spPr>
      </p:pic>
      <p:pic>
        <p:nvPicPr>
          <p:cNvPr id="8" name="Picture 6" descr="TTUtl_DblT_c2C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875161" y="5824151"/>
            <a:ext cx="796444" cy="9330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70928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3420" y="957078"/>
            <a:ext cx="6457950" cy="969771"/>
          </a:xfrm>
        </p:spPr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Introduction</a:t>
            </a:r>
          </a:p>
        </p:txBody>
      </p:sp>
      <p:pic>
        <p:nvPicPr>
          <p:cNvPr id="2050" name="Picture 2" descr="Image result for hpc data center">
            <a:extLst>
              <a:ext uri="{FF2B5EF4-FFF2-40B4-BE49-F238E27FC236}">
                <a16:creationId xmlns:a16="http://schemas.microsoft.com/office/drawing/2014/main" xmlns="" id="{1BDFEF44-DF7A-4020-9FB9-90620168EB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143" y="2057398"/>
            <a:ext cx="2857500" cy="1847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hpc data center">
            <a:extLst>
              <a:ext uri="{FF2B5EF4-FFF2-40B4-BE49-F238E27FC236}">
                <a16:creationId xmlns:a16="http://schemas.microsoft.com/office/drawing/2014/main" xmlns="" id="{98444ED8-283C-4CAE-95A0-EAB9DC82FF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0480" y="2057400"/>
            <a:ext cx="2753253" cy="1847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hpc data center">
            <a:extLst>
              <a:ext uri="{FF2B5EF4-FFF2-40B4-BE49-F238E27FC236}">
                <a16:creationId xmlns:a16="http://schemas.microsoft.com/office/drawing/2014/main" xmlns="" id="{22C82D01-9009-4174-9847-8F7B9D6A8A4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143" y="4192009"/>
            <a:ext cx="28575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mage result for hpc data center">
            <a:extLst>
              <a:ext uri="{FF2B5EF4-FFF2-40B4-BE49-F238E27FC236}">
                <a16:creationId xmlns:a16="http://schemas.microsoft.com/office/drawing/2014/main" xmlns="" id="{088B6C9A-BB21-4294-B31A-AA15B9A24A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0480" y="4192009"/>
            <a:ext cx="2753253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Image result for hpc data center">
            <a:extLst>
              <a:ext uri="{FF2B5EF4-FFF2-40B4-BE49-F238E27FC236}">
                <a16:creationId xmlns:a16="http://schemas.microsoft.com/office/drawing/2014/main" xmlns="" id="{622BFE0E-3F87-4350-8176-AB0BD1B39E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5780" y="2057400"/>
            <a:ext cx="2619375" cy="1847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Image result for hpc data center dell">
            <a:extLst>
              <a:ext uri="{FF2B5EF4-FFF2-40B4-BE49-F238E27FC236}">
                <a16:creationId xmlns:a16="http://schemas.microsoft.com/office/drawing/2014/main" xmlns="" id="{1CAAE3AD-3BDE-4067-86EE-E4442D5A10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5780" y="4192009"/>
            <a:ext cx="2511954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08D991A7-2B24-4AC2-A96D-1178FF5B7385}"/>
              </a:ext>
            </a:extLst>
          </p:cNvPr>
          <p:cNvSpPr txBox="1"/>
          <p:nvPr/>
        </p:nvSpPr>
        <p:spPr>
          <a:xfrm>
            <a:off x="399145" y="5492127"/>
            <a:ext cx="2857499" cy="323165"/>
          </a:xfrm>
          <a:prstGeom prst="rect">
            <a:avLst/>
          </a:prstGeom>
          <a:solidFill>
            <a:schemeClr val="tx1">
              <a:lumMod val="9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rgbClr val="FF0000"/>
                </a:solidFill>
              </a:rPr>
              <a:t>Intel.com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8A962E2A-E9B0-49DC-A2A6-4E5E7D9CE49E}"/>
              </a:ext>
            </a:extLst>
          </p:cNvPr>
          <p:cNvSpPr txBox="1"/>
          <p:nvPr/>
        </p:nvSpPr>
        <p:spPr>
          <a:xfrm>
            <a:off x="3429262" y="3618849"/>
            <a:ext cx="2518638" cy="323165"/>
          </a:xfrm>
          <a:prstGeom prst="rect">
            <a:avLst/>
          </a:prstGeom>
          <a:solidFill>
            <a:schemeClr val="tx1">
              <a:lumMod val="95000"/>
              <a:alpha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rgbClr val="FF0000"/>
                </a:solidFill>
              </a:rPr>
              <a:t>Hewlett Packard Enterprise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35AA379D-F4FA-4147-BF51-7E4D1A7BB6F6}"/>
              </a:ext>
            </a:extLst>
          </p:cNvPr>
          <p:cNvSpPr txBox="1"/>
          <p:nvPr/>
        </p:nvSpPr>
        <p:spPr>
          <a:xfrm>
            <a:off x="399143" y="3616707"/>
            <a:ext cx="2838719" cy="323165"/>
          </a:xfrm>
          <a:prstGeom prst="rect">
            <a:avLst/>
          </a:prstGeom>
          <a:solidFill>
            <a:schemeClr val="tx1">
              <a:lumMod val="9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rgbClr val="FF0000"/>
                </a:solidFill>
              </a:rPr>
              <a:t>HPCC – Texas Tech University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70732E94-F409-4CE1-A0F0-1EF1BF2B7D45}"/>
              </a:ext>
            </a:extLst>
          </p:cNvPr>
          <p:cNvSpPr txBox="1"/>
          <p:nvPr/>
        </p:nvSpPr>
        <p:spPr>
          <a:xfrm>
            <a:off x="3410480" y="5506464"/>
            <a:ext cx="2753253" cy="323165"/>
          </a:xfrm>
          <a:prstGeom prst="rect">
            <a:avLst/>
          </a:prstGeom>
          <a:solidFill>
            <a:schemeClr val="tx1">
              <a:lumMod val="9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rgbClr val="FF0000"/>
                </a:solidFill>
              </a:rPr>
              <a:t>HPC - Southern California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6F966886-23AE-4200-A5E2-90CFE6D23BE8}"/>
              </a:ext>
            </a:extLst>
          </p:cNvPr>
          <p:cNvSpPr txBox="1"/>
          <p:nvPr/>
        </p:nvSpPr>
        <p:spPr>
          <a:xfrm>
            <a:off x="6445780" y="5506464"/>
            <a:ext cx="2511954" cy="323165"/>
          </a:xfrm>
          <a:prstGeom prst="rect">
            <a:avLst/>
          </a:prstGeom>
          <a:solidFill>
            <a:schemeClr val="tx1">
              <a:lumMod val="9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rgbClr val="FF0000"/>
                </a:solidFill>
              </a:rPr>
              <a:t>Dell EMC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F8FF6188-9DFE-44D5-86FE-70561692980D}"/>
              </a:ext>
            </a:extLst>
          </p:cNvPr>
          <p:cNvSpPr txBox="1"/>
          <p:nvPr/>
        </p:nvSpPr>
        <p:spPr>
          <a:xfrm>
            <a:off x="6445780" y="3605166"/>
            <a:ext cx="2271657" cy="323165"/>
          </a:xfrm>
          <a:prstGeom prst="rect">
            <a:avLst/>
          </a:prstGeom>
          <a:solidFill>
            <a:schemeClr val="tx1">
              <a:lumMod val="9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rgbClr val="FF0000"/>
                </a:solidFill>
              </a:rPr>
              <a:t>IBM.com</a:t>
            </a:r>
          </a:p>
        </p:txBody>
      </p:sp>
      <p:sp>
        <p:nvSpPr>
          <p:cNvPr id="19" name="Title 1"/>
          <p:cNvSpPr txBox="1">
            <a:spLocks/>
          </p:cNvSpPr>
          <p:nvPr/>
        </p:nvSpPr>
        <p:spPr bwMode="auto">
          <a:xfrm>
            <a:off x="347134" y="-16354"/>
            <a:ext cx="8610600" cy="129302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bg1"/>
                </a:solidFill>
                <a:latin typeface="Times New Roman"/>
                <a:ea typeface="ＭＳ Ｐゴシック" charset="0"/>
                <a:cs typeface="Times New Roman"/>
              </a:defRPr>
            </a:lvl1pPr>
            <a:lvl2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2pPr>
            <a:lvl3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3pPr>
            <a:lvl4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4pPr>
            <a:lvl5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5pPr>
            <a:lvl6pPr marL="457200" algn="l" defTabSz="457200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6pPr>
            <a:lvl7pPr marL="914400" algn="l" defTabSz="457200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7pPr>
            <a:lvl8pPr marL="1371600" algn="l" defTabSz="457200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8pPr>
            <a:lvl9pPr marL="1828800" algn="l" defTabSz="457200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2800" dirty="0" smtClean="0">
                <a:solidFill>
                  <a:srgbClr val="FFFFFF"/>
                </a:solidFill>
              </a:rPr>
              <a:t>Introduction</a:t>
            </a:r>
            <a:endParaRPr lang="en-US" sz="2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1788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/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en-US" sz="30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Project Overview</a:t>
            </a:r>
          </a:p>
        </p:txBody>
      </p:sp>
      <p:sp>
        <p:nvSpPr>
          <p:cNvPr id="17409" name="Content Placeholder 1"/>
          <p:cNvSpPr>
            <a:spLocks noGrp="1" noChangeArrowheads="1"/>
          </p:cNvSpPr>
          <p:nvPr>
            <p:ph idx="1"/>
          </p:nvPr>
        </p:nvSpPr>
        <p:spPr>
          <a:xfrm>
            <a:off x="396918" y="1331355"/>
            <a:ext cx="8229600" cy="4525963"/>
          </a:xfrm>
        </p:spPr>
        <p:txBody>
          <a:bodyPr/>
          <a:lstStyle/>
          <a:p>
            <a:r>
              <a:rPr lang="en-US" altLang="en-US" dirty="0">
                <a:ea typeface="ＭＳ Ｐゴシック" charset="-128"/>
              </a:rPr>
              <a:t>Monitoring data centers is challenging due to their size, complexity, and dynamic nature. </a:t>
            </a:r>
          </a:p>
          <a:p>
            <a:r>
              <a:rPr lang="en-US" altLang="en-US" dirty="0">
                <a:ea typeface="ＭＳ Ｐゴシック" charset="-128"/>
              </a:rPr>
              <a:t>This project proposes visual approaches </a:t>
            </a:r>
            <a:r>
              <a:rPr lang="en-US" altLang="en-US" dirty="0" smtClean="0">
                <a:ea typeface="ＭＳ Ｐゴシック" charset="-128"/>
              </a:rPr>
              <a:t>health service </a:t>
            </a:r>
            <a:r>
              <a:rPr lang="en-US" altLang="en-US" dirty="0">
                <a:ea typeface="ＭＳ Ｐゴシック" charset="-128"/>
              </a:rPr>
              <a:t>monitoring of HPC systems. </a:t>
            </a:r>
          </a:p>
          <a:p>
            <a:r>
              <a:rPr lang="en-US" altLang="en-US" dirty="0">
                <a:ea typeface="ＭＳ Ｐゴシック" charset="-128"/>
              </a:rPr>
              <a:t>The visualization is expanded on the following dimensions: </a:t>
            </a:r>
          </a:p>
          <a:p>
            <a:pPr lvl="1"/>
            <a:r>
              <a:rPr lang="en-US" altLang="en-US" dirty="0"/>
              <a:t>HPC spatial layout</a:t>
            </a:r>
          </a:p>
          <a:p>
            <a:pPr lvl="1"/>
            <a:r>
              <a:rPr lang="en-US" altLang="en-US" dirty="0"/>
              <a:t>Temporal domain (historical vs. real-time tracking)</a:t>
            </a:r>
          </a:p>
          <a:p>
            <a:pPr lvl="1"/>
            <a:r>
              <a:rPr lang="en-US" altLang="en-US" dirty="0"/>
              <a:t>System health services such as temperature, memory usage, fan speed, and power consumption. </a:t>
            </a:r>
            <a:endParaRPr lang="en-US" altLang="en-US" dirty="0">
              <a:ea typeface="ＭＳ Ｐゴシック" charset="-128"/>
            </a:endParaRPr>
          </a:p>
        </p:txBody>
      </p:sp>
      <p:sp>
        <p:nvSpPr>
          <p:cNvPr id="17411" name="Content Placeholder 2"/>
          <p:cNvSpPr>
            <a:spLocks/>
          </p:cNvSpPr>
          <p:nvPr/>
        </p:nvSpPr>
        <p:spPr bwMode="auto">
          <a:xfrm>
            <a:off x="1371600" y="1543050"/>
            <a:ext cx="6515100" cy="3771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853E"/>
              </a:buClr>
              <a:buSzPct val="75000"/>
              <a:buFont typeface="Wingdings" charset="2"/>
              <a:buChar char="p"/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  <a:cs typeface="Arial" charset="0"/>
              </a:defRPr>
            </a:lvl1pPr>
            <a:lvl2pPr marL="742950" indent="-285750">
              <a:spcBef>
                <a:spcPct val="20000"/>
              </a:spcBef>
              <a:buClr>
                <a:srgbClr val="00853E"/>
              </a:buClr>
              <a:buSzPct val="75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spcBef>
                <a:spcPct val="20000"/>
              </a:spcBef>
              <a:buClr>
                <a:srgbClr val="00853E"/>
              </a:buClr>
              <a:buSzPct val="65000"/>
              <a:buFont typeface="Wingdings" charset="2"/>
              <a:buChar char="p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Clr>
                <a:srgbClr val="00853E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Clr>
                <a:srgbClr val="00853E"/>
              </a:buClr>
              <a:buSzPct val="80000"/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853E"/>
              </a:buClr>
              <a:buSzPct val="80000"/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853E"/>
              </a:buClr>
              <a:buSzPct val="80000"/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853E"/>
              </a:buClr>
              <a:buSzPct val="80000"/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853E"/>
              </a:buClr>
              <a:buSzPct val="80000"/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>
              <a:spcBef>
                <a:spcPts val="506"/>
              </a:spcBef>
              <a:buClrTx/>
              <a:buSzPct val="60000"/>
              <a:buNone/>
            </a:pPr>
            <a:endParaRPr lang="en-US" altLang="en-US" sz="2100" b="1">
              <a:solidFill>
                <a:srgbClr val="0033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149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/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en-US" sz="30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Project Overview</a:t>
            </a:r>
          </a:p>
        </p:txBody>
      </p:sp>
      <p:sp>
        <p:nvSpPr>
          <p:cNvPr id="18433" name="Content Placeholder 1"/>
          <p:cNvSpPr>
            <a:spLocks noGrp="1" noChangeArrowheads="1"/>
          </p:cNvSpPr>
          <p:nvPr>
            <p:ph idx="1"/>
          </p:nvPr>
        </p:nvSpPr>
        <p:spPr>
          <a:xfrm>
            <a:off x="406644" y="1391061"/>
            <a:ext cx="8445011" cy="3018094"/>
          </a:xfrm>
        </p:spPr>
        <p:txBody>
          <a:bodyPr/>
          <a:lstStyle/>
          <a:p>
            <a:r>
              <a:rPr lang="en-US" altLang="en-US" dirty="0">
                <a:ea typeface="ＭＳ Ｐゴシック" charset="-128"/>
              </a:rPr>
              <a:t>We therefore focus the following design goals:</a:t>
            </a:r>
          </a:p>
          <a:p>
            <a:pPr lvl="1"/>
            <a:r>
              <a:rPr lang="en-US" altLang="en-US" dirty="0"/>
              <a:t>Provides spatial and temporal overview across hosts and racks, </a:t>
            </a:r>
          </a:p>
          <a:p>
            <a:pPr lvl="1"/>
            <a:r>
              <a:rPr lang="en-US" altLang="en-US" dirty="0" smtClean="0">
                <a:ea typeface="MS Gothic" charset="-128"/>
              </a:rPr>
              <a:t>An interface </a:t>
            </a:r>
            <a:r>
              <a:rPr lang="en-US" altLang="en-US" dirty="0">
                <a:ea typeface="MS Gothic" charset="-128"/>
              </a:rPr>
              <a:t>that allows viewers to quickly narrow down features or event of </a:t>
            </a:r>
            <a:r>
              <a:rPr lang="en-US" altLang="en-US" dirty="0" smtClean="0">
                <a:ea typeface="MS Gothic" charset="-128"/>
              </a:rPr>
              <a:t>interest</a:t>
            </a:r>
          </a:p>
          <a:p>
            <a:pPr lvl="1"/>
            <a:r>
              <a:rPr lang="en-US" altLang="en-US" dirty="0" smtClean="0">
                <a:ea typeface="MS Gothic" charset="-128"/>
              </a:rPr>
              <a:t>Easy to switch and compare between different </a:t>
            </a:r>
            <a:r>
              <a:rPr lang="en-US" altLang="en-US" dirty="0">
                <a:ea typeface="MS Gothic" charset="-128"/>
              </a:rPr>
              <a:t>health status of HPC centers </a:t>
            </a:r>
            <a:endParaRPr lang="en-US" altLang="en-US" dirty="0" smtClean="0">
              <a:ea typeface="MS Gothic" charset="-128"/>
            </a:endParaRPr>
          </a:p>
          <a:p>
            <a:pPr lvl="1"/>
            <a:endParaRPr lang="en-US" altLang="en-US" b="1" dirty="0">
              <a:solidFill>
                <a:srgbClr val="1E3984"/>
              </a:solidFill>
              <a:ea typeface="MS Gothic" charset="-128"/>
            </a:endParaRPr>
          </a:p>
        </p:txBody>
      </p:sp>
      <p:sp>
        <p:nvSpPr>
          <p:cNvPr id="18435" name="Content Placeholder 2"/>
          <p:cNvSpPr>
            <a:spLocks/>
          </p:cNvSpPr>
          <p:nvPr/>
        </p:nvSpPr>
        <p:spPr bwMode="auto">
          <a:xfrm>
            <a:off x="1371600" y="1543050"/>
            <a:ext cx="6515100" cy="3771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853E"/>
              </a:buClr>
              <a:buSzPct val="75000"/>
              <a:buFont typeface="Wingdings" charset="2"/>
              <a:buChar char="p"/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  <a:cs typeface="Arial" charset="0"/>
              </a:defRPr>
            </a:lvl1pPr>
            <a:lvl2pPr marL="742950" indent="-285750">
              <a:spcBef>
                <a:spcPct val="20000"/>
              </a:spcBef>
              <a:buClr>
                <a:srgbClr val="00853E"/>
              </a:buClr>
              <a:buSzPct val="75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spcBef>
                <a:spcPct val="20000"/>
              </a:spcBef>
              <a:buClr>
                <a:srgbClr val="00853E"/>
              </a:buClr>
              <a:buSzPct val="65000"/>
              <a:buFont typeface="Wingdings" charset="2"/>
              <a:buChar char="p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Clr>
                <a:srgbClr val="00853E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Clr>
                <a:srgbClr val="00853E"/>
              </a:buClr>
              <a:buSzPct val="80000"/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853E"/>
              </a:buClr>
              <a:buSzPct val="80000"/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853E"/>
              </a:buClr>
              <a:buSzPct val="80000"/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853E"/>
              </a:buClr>
              <a:buSzPct val="80000"/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853E"/>
              </a:buClr>
              <a:buSzPct val="80000"/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>
              <a:spcBef>
                <a:spcPts val="506"/>
              </a:spcBef>
              <a:buClrTx/>
              <a:buSzPct val="60000"/>
              <a:buNone/>
            </a:pPr>
            <a:endParaRPr lang="en-US" altLang="en-US" sz="2100" b="1">
              <a:solidFill>
                <a:srgbClr val="0033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6821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1284"/>
            <a:ext cx="9144000" cy="499908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6318592"/>
            <a:ext cx="6858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Demo:  </a:t>
            </a:r>
            <a:r>
              <a:rPr lang="en-US" dirty="0" smtClean="0">
                <a:hlinkClick r:id="rId3"/>
              </a:rPr>
              <a:t>https</a:t>
            </a:r>
            <a:r>
              <a:rPr lang="en-US" dirty="0">
                <a:hlinkClick r:id="rId3"/>
              </a:rPr>
              <a:t>://</a:t>
            </a:r>
            <a:r>
              <a:rPr lang="en-US" dirty="0" err="1">
                <a:hlinkClick r:id="rId3"/>
              </a:rPr>
              <a:t>idatavisualizationlab.github.io</a:t>
            </a:r>
            <a:r>
              <a:rPr lang="en-US" dirty="0">
                <a:hlinkClick r:id="rId3"/>
              </a:rPr>
              <a:t>/HPCC/scheduling/</a:t>
            </a:r>
            <a:endParaRPr lang="en-US" dirty="0"/>
          </a:p>
        </p:txBody>
      </p:sp>
      <p:sp>
        <p:nvSpPr>
          <p:cNvPr id="7" name="Rectangle 2">
            <a:extLst>
              <a:ext uri="{FF2B5EF4-FFF2-40B4-BE49-F238E27FC236}"/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14363" y="-25400"/>
            <a:ext cx="7515225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en-US" sz="30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HPCC spatial layout and job scheduling</a:t>
            </a:r>
            <a:endParaRPr lang="en-US" altLang="en-US" sz="3000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8" name="Content Placeholder 1"/>
          <p:cNvSpPr txBox="1">
            <a:spLocks/>
          </p:cNvSpPr>
          <p:nvPr/>
        </p:nvSpPr>
        <p:spPr bwMode="auto">
          <a:xfrm>
            <a:off x="0" y="1141284"/>
            <a:ext cx="7632852" cy="44861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defRPr sz="3200" kern="1200">
                <a:solidFill>
                  <a:schemeClr val="tx1"/>
                </a:solidFill>
                <a:latin typeface="Times New Roman"/>
                <a:ea typeface="ＭＳ Ｐゴシック" charset="0"/>
                <a:cs typeface="Times New Roman"/>
              </a:defRPr>
            </a:lvl1pPr>
            <a:lvl2pPr marL="8001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Wingdings" pitchFamily="2" charset="2"/>
              <a:buChar char="§"/>
              <a:defRPr sz="2400" kern="1200">
                <a:solidFill>
                  <a:srgbClr val="000000"/>
                </a:solidFill>
                <a:latin typeface="Times New Roman"/>
                <a:ea typeface="ＭＳ Ｐゴシック" charset="0"/>
                <a:cs typeface="Times New Roman"/>
              </a:defRPr>
            </a:lvl2pPr>
            <a:lvl3pPr marL="12001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i="1" kern="1200">
                <a:solidFill>
                  <a:schemeClr val="tx1"/>
                </a:solidFill>
                <a:latin typeface="Times New Roman"/>
                <a:ea typeface="ＭＳ Ｐゴシック" charset="0"/>
                <a:cs typeface="Times New Roman"/>
              </a:defRPr>
            </a:lvl3pPr>
            <a:lvl4pPr marL="16573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Lucida Grande" pitchFamily="-84" charset="0"/>
              <a:buChar char="-"/>
              <a:defRPr kern="1200">
                <a:solidFill>
                  <a:schemeClr val="tx1"/>
                </a:solidFill>
                <a:latin typeface="Times New Roman"/>
                <a:ea typeface="ＭＳ Ｐゴシック" charset="0"/>
                <a:cs typeface="Times New Roman"/>
              </a:defRPr>
            </a:lvl4pPr>
            <a:lvl5pPr marL="18288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defRPr kern="1200">
                <a:solidFill>
                  <a:schemeClr val="tx1"/>
                </a:solidFill>
                <a:latin typeface="Times New Roman"/>
                <a:ea typeface="ＭＳ Ｐゴシック" charset="0"/>
                <a:cs typeface="Times New Roman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2000" dirty="0" smtClean="0">
                <a:ea typeface="ＭＳ Ｐゴシック" charset="-128"/>
              </a:rPr>
              <a:t>Scan the bar code using your phone camera to run our visualization</a:t>
            </a:r>
            <a:endParaRPr lang="en-US" altLang="en-US" sz="2000" dirty="0">
              <a:ea typeface="ＭＳ Ｐゴシック" charset="-12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8195" y="1141284"/>
            <a:ext cx="1465346" cy="1465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362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29" name="Picture 4" descr="connectivityengine_octag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5333" y="1724614"/>
            <a:ext cx="4510178" cy="3486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06" name="Rectangle 2">
            <a:extLst>
              <a:ext uri="{FF2B5EF4-FFF2-40B4-BE49-F238E27FC236}"/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96489" y="223539"/>
            <a:ext cx="6572250" cy="548878"/>
          </a:xfrm>
        </p:spPr>
        <p:txBody>
          <a:bodyPr anchor="ctr">
            <a:normAutofit/>
          </a:bodyPr>
          <a:lstStyle/>
          <a:p>
            <a:pPr eaLnBrk="1" hangingPunct="1">
              <a:defRPr/>
            </a:pPr>
            <a:r>
              <a:rPr lang="en-US" sz="2625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Background</a:t>
            </a:r>
          </a:p>
        </p:txBody>
      </p:sp>
      <p:sp>
        <p:nvSpPr>
          <p:cNvPr id="22530" name="Content Placeholder 1"/>
          <p:cNvSpPr>
            <a:spLocks noGrp="1" noChangeArrowheads="1"/>
          </p:cNvSpPr>
          <p:nvPr>
            <p:ph idx="1"/>
          </p:nvPr>
        </p:nvSpPr>
        <p:spPr>
          <a:xfrm>
            <a:off x="216403" y="1313871"/>
            <a:ext cx="9210219" cy="3704035"/>
          </a:xfrm>
        </p:spPr>
        <p:txBody>
          <a:bodyPr/>
          <a:lstStyle/>
          <a:p>
            <a:r>
              <a:rPr lang="en-US" altLang="en-US" sz="1800" dirty="0">
                <a:ea typeface="ＭＳ Ｐゴシック" charset="-128"/>
              </a:rPr>
              <a:t>DMTF released Redfish. </a:t>
            </a:r>
            <a:r>
              <a:rPr lang="en-US" altLang="en-US" sz="1800" dirty="0" err="1">
                <a:ea typeface="ＭＳ Ｐゴシック" charset="-128"/>
              </a:rPr>
              <a:t>Nagios</a:t>
            </a:r>
            <a:r>
              <a:rPr lang="en-US" altLang="en-US" sz="1800" dirty="0">
                <a:ea typeface="ＭＳ Ｐゴシック" charset="-128"/>
              </a:rPr>
              <a:t> Core is integrated with Redfish API to fetch system status. </a:t>
            </a:r>
          </a:p>
          <a:p>
            <a:endParaRPr lang="en-US" altLang="en-US" dirty="0">
              <a:ea typeface="ＭＳ Ｐゴシック" charset="-128"/>
            </a:endParaRPr>
          </a:p>
        </p:txBody>
      </p:sp>
      <p:sp>
        <p:nvSpPr>
          <p:cNvPr id="22532" name="Content Placeholder 2"/>
          <p:cNvSpPr>
            <a:spLocks/>
          </p:cNvSpPr>
          <p:nvPr/>
        </p:nvSpPr>
        <p:spPr bwMode="auto">
          <a:xfrm>
            <a:off x="1559011" y="899983"/>
            <a:ext cx="6286500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853E"/>
              </a:buClr>
              <a:buSzPct val="75000"/>
              <a:buFont typeface="Wingdings" charset="2"/>
              <a:buChar char="p"/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  <a:cs typeface="Arial" charset="0"/>
              </a:defRPr>
            </a:lvl1pPr>
            <a:lvl2pPr marL="742950" indent="-285750">
              <a:spcBef>
                <a:spcPct val="20000"/>
              </a:spcBef>
              <a:buClr>
                <a:srgbClr val="00853E"/>
              </a:buClr>
              <a:buSzPct val="75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spcBef>
                <a:spcPct val="20000"/>
              </a:spcBef>
              <a:buClr>
                <a:srgbClr val="00853E"/>
              </a:buClr>
              <a:buSzPct val="65000"/>
              <a:buFont typeface="Wingdings" charset="2"/>
              <a:buChar char="p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Clr>
                <a:srgbClr val="00853E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Clr>
                <a:srgbClr val="00853E"/>
              </a:buClr>
              <a:buSzPct val="80000"/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853E"/>
              </a:buClr>
              <a:buSzPct val="80000"/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853E"/>
              </a:buClr>
              <a:buSzPct val="80000"/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853E"/>
              </a:buClr>
              <a:buSzPct val="80000"/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853E"/>
              </a:buClr>
              <a:buSzPct val="80000"/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Pct val="70000"/>
              <a:buFontTx/>
              <a:buNone/>
            </a:pPr>
            <a:endParaRPr lang="en-US" altLang="en-US" sz="1500" b="1">
              <a:solidFill>
                <a:srgbClr val="003366"/>
              </a:solidFill>
            </a:endParaRPr>
          </a:p>
        </p:txBody>
      </p:sp>
      <p:pic>
        <p:nvPicPr>
          <p:cNvPr id="22533" name="Picture 6" descr="Image result for Distributed Management Task Force Redfish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058" y="2131685"/>
            <a:ext cx="2297906" cy="11941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Arrow: Curved Up 4">
            <a:extLst>
              <a:ext uri="{FF2B5EF4-FFF2-40B4-BE49-F238E27FC236}"/>
            </a:extLst>
          </p:cNvPr>
          <p:cNvSpPr/>
          <p:nvPr/>
        </p:nvSpPr>
        <p:spPr>
          <a:xfrm>
            <a:off x="1559010" y="3313082"/>
            <a:ext cx="3665934" cy="736997"/>
          </a:xfrm>
          <a:prstGeom prst="curvedUpArrow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0998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Content Placeholder 2"/>
          <p:cNvSpPr>
            <a:spLocks/>
          </p:cNvSpPr>
          <p:nvPr/>
        </p:nvSpPr>
        <p:spPr bwMode="auto">
          <a:xfrm>
            <a:off x="304800" y="838200"/>
            <a:ext cx="8686800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853E"/>
              </a:buClr>
              <a:buSzPct val="75000"/>
              <a:buFont typeface="Wingdings" charset="2"/>
              <a:buChar char="p"/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  <a:cs typeface="Arial" charset="0"/>
              </a:defRPr>
            </a:lvl1pPr>
            <a:lvl2pPr marL="742950" indent="-285750">
              <a:spcBef>
                <a:spcPct val="20000"/>
              </a:spcBef>
              <a:buClr>
                <a:srgbClr val="00853E"/>
              </a:buClr>
              <a:buSzPct val="75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spcBef>
                <a:spcPct val="20000"/>
              </a:spcBef>
              <a:buClr>
                <a:srgbClr val="00853E"/>
              </a:buClr>
              <a:buSzPct val="65000"/>
              <a:buFont typeface="Wingdings" charset="2"/>
              <a:buChar char="p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Clr>
                <a:srgbClr val="00853E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Clr>
                <a:srgbClr val="00853E"/>
              </a:buClr>
              <a:buSzPct val="80000"/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853E"/>
              </a:buClr>
              <a:buSzPct val="80000"/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853E"/>
              </a:buClr>
              <a:buSzPct val="80000"/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853E"/>
              </a:buClr>
              <a:buSzPct val="80000"/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853E"/>
              </a:buClr>
              <a:buSzPct val="80000"/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Pct val="60000"/>
              <a:buFontTx/>
              <a:buNone/>
            </a:pPr>
            <a:endParaRPr lang="en-US" altLang="en-US" b="1">
              <a:solidFill>
                <a:srgbClr val="003366"/>
              </a:solidFill>
            </a:endParaRPr>
          </a:p>
        </p:txBody>
      </p:sp>
      <p:sp>
        <p:nvSpPr>
          <p:cNvPr id="6" name="Rectangle 2">
            <a:extLst>
              <a:ext uri="{FF2B5EF4-FFF2-40B4-BE49-F238E27FC236}"/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04800" y="46038"/>
            <a:ext cx="8686800" cy="731837"/>
          </a:xfrm>
        </p:spPr>
        <p:txBody>
          <a:bodyPr anchor="ctr"/>
          <a:lstStyle/>
          <a:p>
            <a:pPr eaLnBrk="1" hangingPunct="1">
              <a:defRPr/>
            </a:pPr>
            <a:r>
              <a:rPr lang="en-US" altLang="en-US" sz="4000" dirty="0" smtClean="0">
                <a:ea typeface="ＭＳ Ｐゴシック" charset="-128"/>
              </a:rPr>
              <a:t>Integrating </a:t>
            </a:r>
            <a:r>
              <a:rPr lang="en-US" altLang="en-US" sz="4000" dirty="0">
                <a:ea typeface="ＭＳ Ｐゴシック" charset="-128"/>
              </a:rPr>
              <a:t>Redfish with Nagios</a:t>
            </a:r>
            <a:endParaRPr lang="en-US" sz="4000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pic>
        <p:nvPicPr>
          <p:cNvPr id="25603" name="Picture 1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288" y="1876425"/>
            <a:ext cx="7758112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4" name="Rectangle 1"/>
          <p:cNvSpPr>
            <a:spLocks noChangeArrowheads="1"/>
          </p:cNvSpPr>
          <p:nvPr/>
        </p:nvSpPr>
        <p:spPr bwMode="auto">
          <a:xfrm>
            <a:off x="495300" y="1230311"/>
            <a:ext cx="57531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0853E"/>
              </a:buClr>
              <a:buSzPct val="75000"/>
              <a:buFont typeface="Wingdings" charset="2"/>
              <a:buChar char="p"/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  <a:cs typeface="Arial" charset="0"/>
              </a:defRPr>
            </a:lvl1pPr>
            <a:lvl2pPr marL="742950" indent="-285750">
              <a:spcBef>
                <a:spcPct val="20000"/>
              </a:spcBef>
              <a:buClr>
                <a:srgbClr val="00853E"/>
              </a:buClr>
              <a:buSzPct val="75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spcBef>
                <a:spcPct val="20000"/>
              </a:spcBef>
              <a:buClr>
                <a:srgbClr val="00853E"/>
              </a:buClr>
              <a:buSzPct val="65000"/>
              <a:buFont typeface="Wingdings" charset="2"/>
              <a:buChar char="p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Clr>
                <a:srgbClr val="00853E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Clr>
                <a:srgbClr val="00853E"/>
              </a:buClr>
              <a:buSzPct val="80000"/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853E"/>
              </a:buClr>
              <a:buSzPct val="80000"/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853E"/>
              </a:buClr>
              <a:buSzPct val="80000"/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853E"/>
              </a:buClr>
              <a:buSzPct val="80000"/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853E"/>
              </a:buClr>
              <a:buSzPct val="80000"/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b="1" dirty="0" err="1">
                <a:solidFill>
                  <a:srgbClr val="C00000"/>
                </a:solidFill>
              </a:rPr>
              <a:t>Nagios</a:t>
            </a:r>
            <a:r>
              <a:rPr lang="en-US" altLang="en-US" sz="2400" b="1" dirty="0">
                <a:solidFill>
                  <a:srgbClr val="C00000"/>
                </a:solidFill>
              </a:rPr>
              <a:t> Using in-band Communication</a:t>
            </a:r>
          </a:p>
        </p:txBody>
      </p:sp>
      <p:pic>
        <p:nvPicPr>
          <p:cNvPr id="25605" name="Picture 15" descr="A screenshot of a cell phone&#10;&#10;Description generated with high confidenc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288" y="4242401"/>
            <a:ext cx="7758112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6" name="Rectangle 16"/>
          <p:cNvSpPr>
            <a:spLocks noChangeArrowheads="1"/>
          </p:cNvSpPr>
          <p:nvPr/>
        </p:nvSpPr>
        <p:spPr bwMode="auto">
          <a:xfrm>
            <a:off x="495300" y="3652838"/>
            <a:ext cx="635158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0853E"/>
              </a:buClr>
              <a:buSzPct val="75000"/>
              <a:buFont typeface="Wingdings" charset="2"/>
              <a:buChar char="p"/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  <a:cs typeface="Arial" charset="0"/>
              </a:defRPr>
            </a:lvl1pPr>
            <a:lvl2pPr marL="742950" indent="-285750">
              <a:spcBef>
                <a:spcPct val="20000"/>
              </a:spcBef>
              <a:buClr>
                <a:srgbClr val="00853E"/>
              </a:buClr>
              <a:buSzPct val="75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spcBef>
                <a:spcPct val="20000"/>
              </a:spcBef>
              <a:buClr>
                <a:srgbClr val="00853E"/>
              </a:buClr>
              <a:buSzPct val="65000"/>
              <a:buFont typeface="Wingdings" charset="2"/>
              <a:buChar char="p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Clr>
                <a:srgbClr val="00853E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Clr>
                <a:srgbClr val="00853E"/>
              </a:buClr>
              <a:buSzPct val="80000"/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853E"/>
              </a:buClr>
              <a:buSzPct val="80000"/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853E"/>
              </a:buClr>
              <a:buSzPct val="80000"/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853E"/>
              </a:buClr>
              <a:buSzPct val="80000"/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853E"/>
              </a:buClr>
              <a:buSzPct val="80000"/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b="1" dirty="0" err="1">
                <a:solidFill>
                  <a:srgbClr val="C00000"/>
                </a:solidFill>
              </a:rPr>
              <a:t>Nagios</a:t>
            </a:r>
            <a:r>
              <a:rPr lang="en-US" altLang="en-US" sz="2400" b="1" dirty="0">
                <a:solidFill>
                  <a:srgbClr val="C00000"/>
                </a:solidFill>
              </a:rPr>
              <a:t> Using out-of-band Communication</a:t>
            </a:r>
          </a:p>
        </p:txBody>
      </p:sp>
    </p:spTree>
    <p:extLst>
      <p:ext uri="{BB962C8B-B14F-4D97-AF65-F5344CB8AC3E}">
        <p14:creationId xmlns:p14="http://schemas.microsoft.com/office/powerpoint/2010/main" val="1808392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>
            <a:extLst>
              <a:ext uri="{FF2B5EF4-FFF2-40B4-BE49-F238E27FC236}"/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304800" y="152400"/>
            <a:ext cx="8839200" cy="609600"/>
          </a:xfrm>
        </p:spPr>
        <p:txBody>
          <a:bodyPr anchor="ctr"/>
          <a:lstStyle/>
          <a:p>
            <a:pPr eaLnBrk="1" hangingPunct="1">
              <a:defRPr/>
            </a:pPr>
            <a:r>
              <a:rPr lang="en-US" sz="4000" dirty="0">
                <a:effectLst>
                  <a:outerShdw blurRad="38100" dist="38100" dir="2700000" algn="tl">
                    <a:srgbClr val="C0C0C0"/>
                  </a:outerShdw>
                </a:effectLst>
                <a:ea typeface="+mj-ea"/>
              </a:rPr>
              <a:t>Deliverables and benefits</a:t>
            </a:r>
          </a:p>
        </p:txBody>
      </p:sp>
      <p:sp>
        <p:nvSpPr>
          <p:cNvPr id="26626" name="Rectangle 1"/>
          <p:cNvSpPr>
            <a:spLocks noChangeArrowheads="1"/>
          </p:cNvSpPr>
          <p:nvPr/>
        </p:nvSpPr>
        <p:spPr bwMode="auto">
          <a:xfrm>
            <a:off x="601362" y="1217285"/>
            <a:ext cx="74676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00853E"/>
              </a:buClr>
              <a:buSzPct val="75000"/>
              <a:buFont typeface="Wingdings" charset="2"/>
              <a:buChar char="p"/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  <a:cs typeface="Arial" charset="0"/>
              </a:defRPr>
            </a:lvl1pPr>
            <a:lvl2pPr marL="742950" indent="-285750">
              <a:spcBef>
                <a:spcPct val="20000"/>
              </a:spcBef>
              <a:buClr>
                <a:srgbClr val="00853E"/>
              </a:buClr>
              <a:buSzPct val="75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spcBef>
                <a:spcPct val="20000"/>
              </a:spcBef>
              <a:buClr>
                <a:srgbClr val="00853E"/>
              </a:buClr>
              <a:buSzPct val="65000"/>
              <a:buFont typeface="Wingdings" charset="2"/>
              <a:buChar char="p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Clr>
                <a:srgbClr val="00853E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Clr>
                <a:srgbClr val="00853E"/>
              </a:buClr>
              <a:buSzPct val="80000"/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853E"/>
              </a:buClr>
              <a:buSzPct val="80000"/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853E"/>
              </a:buClr>
              <a:buSzPct val="80000"/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853E"/>
              </a:buClr>
              <a:buSzPct val="80000"/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853E"/>
              </a:buClr>
              <a:buSzPct val="80000"/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smtClean="0"/>
              <a:t>The </a:t>
            </a:r>
            <a:r>
              <a:rPr lang="en-US" altLang="en-US" sz="1800" dirty="0"/>
              <a:t>following Redfish based plugins are developed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dirty="0">
                <a:hlinkClick r:id="rId3"/>
              </a:rPr>
              <a:t>https://github.com/nsfcac/Nagios-Redfish-API-Integration</a:t>
            </a:r>
            <a:r>
              <a:rPr lang="en-US" altLang="en-US" sz="1800" dirty="0"/>
              <a:t> 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685800" y="2011363"/>
          <a:ext cx="7543800" cy="3567200"/>
        </p:xfrm>
        <a:graphic>
          <a:graphicData uri="http://schemas.openxmlformats.org/drawingml/2006/table">
            <a:tbl>
              <a:tblPr/>
              <a:tblGrid>
                <a:gridCol w="2735263"/>
                <a:gridCol w="4808537"/>
              </a:tblGrid>
              <a:tr h="457205">
                <a:tc rowSpan="7"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00853E"/>
                        </a:buClr>
                        <a:buSzPct val="7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  <a:cs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rgbClr val="00853E"/>
                        </a:buClr>
                        <a:buSzPct val="7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rgbClr val="00853E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00853E"/>
                        </a:buClr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00853E"/>
                        </a:buClr>
                        <a:buSzPct val="8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853E"/>
                        </a:buClr>
                        <a:buSzPct val="8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853E"/>
                        </a:buClr>
                        <a:buSzPct val="8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853E"/>
                        </a:buClr>
                        <a:buSzPct val="8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853E"/>
                        </a:buClr>
                        <a:buSzPct val="8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8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00853E"/>
                        </a:buClr>
                        <a:buSzPct val="7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  <a:cs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rgbClr val="00853E"/>
                        </a:buClr>
                        <a:buSzPct val="7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rgbClr val="00853E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00853E"/>
                        </a:buClr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00853E"/>
                        </a:buClr>
                        <a:buSzPct val="8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853E"/>
                        </a:buClr>
                        <a:buSzPct val="8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853E"/>
                        </a:buClr>
                        <a:buSzPct val="8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853E"/>
                        </a:buClr>
                        <a:buSzPct val="8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853E"/>
                        </a:buClr>
                        <a:buSzPct val="8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Hardware Health Check Plugins</a:t>
                      </a:r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82388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00853E"/>
                        </a:buClr>
                        <a:buSzPct val="7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  <a:cs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rgbClr val="00853E"/>
                        </a:buClr>
                        <a:buSzPct val="7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rgbClr val="00853E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00853E"/>
                        </a:buClr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00853E"/>
                        </a:buClr>
                        <a:buSzPct val="8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853E"/>
                        </a:buClr>
                        <a:buSzPct val="8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853E"/>
                        </a:buClr>
                        <a:buSzPct val="8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853E"/>
                        </a:buClr>
                        <a:buSzPct val="8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853E"/>
                        </a:buClr>
                        <a:buSzPct val="8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Checking Baseboard Management Controller Health</a:t>
                      </a:r>
                    </a:p>
                  </a:txBody>
                  <a:tcPr marT="45730" marB="45730" horzOverflow="overflow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EECCB"/>
                    </a:solidFill>
                  </a:tcPr>
                </a:tc>
              </a:tr>
              <a:tr h="45720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00853E"/>
                        </a:buClr>
                        <a:buSzPct val="7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  <a:cs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rgbClr val="00853E"/>
                        </a:buClr>
                        <a:buSzPct val="7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rgbClr val="00853E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00853E"/>
                        </a:buClr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00853E"/>
                        </a:buClr>
                        <a:buSzPct val="8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853E"/>
                        </a:buClr>
                        <a:buSzPct val="8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853E"/>
                        </a:buClr>
                        <a:buSzPct val="8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853E"/>
                        </a:buClr>
                        <a:buSzPct val="8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853E"/>
                        </a:buClr>
                        <a:buSzPct val="8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Checking Host Health</a:t>
                      </a:r>
                    </a:p>
                  </a:txBody>
                  <a:tcPr marT="45730" marB="45730" horzOverflow="overflow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6E7"/>
                    </a:solidFill>
                  </a:tcPr>
                </a:tc>
              </a:tr>
              <a:tr h="45720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00853E"/>
                        </a:buClr>
                        <a:buSzPct val="7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  <a:cs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rgbClr val="00853E"/>
                        </a:buClr>
                        <a:buSzPct val="7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rgbClr val="00853E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00853E"/>
                        </a:buClr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00853E"/>
                        </a:buClr>
                        <a:buSzPct val="8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853E"/>
                        </a:buClr>
                        <a:buSzPct val="8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853E"/>
                        </a:buClr>
                        <a:buSzPct val="8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853E"/>
                        </a:buClr>
                        <a:buSzPct val="8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853E"/>
                        </a:buClr>
                        <a:buSzPct val="8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Checking CPU Health</a:t>
                      </a:r>
                    </a:p>
                  </a:txBody>
                  <a:tcPr marT="45730" marB="45730" horzOverflow="overflow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EECCB"/>
                    </a:solidFill>
                  </a:tcPr>
                </a:tc>
              </a:tr>
              <a:tr h="45720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00853E"/>
                        </a:buClr>
                        <a:buSzPct val="7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  <a:cs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rgbClr val="00853E"/>
                        </a:buClr>
                        <a:buSzPct val="7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rgbClr val="00853E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00853E"/>
                        </a:buClr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00853E"/>
                        </a:buClr>
                        <a:buSzPct val="8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853E"/>
                        </a:buClr>
                        <a:buSzPct val="8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853E"/>
                        </a:buClr>
                        <a:buSzPct val="8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853E"/>
                        </a:buClr>
                        <a:buSzPct val="8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853E"/>
                        </a:buClr>
                        <a:buSzPct val="8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Checking Memory Health</a:t>
                      </a:r>
                    </a:p>
                  </a:txBody>
                  <a:tcPr marT="45730" marB="45730" horzOverflow="overflow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6E7"/>
                    </a:solidFill>
                  </a:tcPr>
                </a:tc>
              </a:tr>
              <a:tr h="45720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00853E"/>
                        </a:buClr>
                        <a:buSzPct val="7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  <a:cs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rgbClr val="00853E"/>
                        </a:buClr>
                        <a:buSzPct val="7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rgbClr val="00853E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00853E"/>
                        </a:buClr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00853E"/>
                        </a:buClr>
                        <a:buSzPct val="8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853E"/>
                        </a:buClr>
                        <a:buSzPct val="8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853E"/>
                        </a:buClr>
                        <a:buSzPct val="8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853E"/>
                        </a:buClr>
                        <a:buSzPct val="8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853E"/>
                        </a:buClr>
                        <a:buSzPct val="8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Checking Fans Health</a:t>
                      </a:r>
                    </a:p>
                  </a:txBody>
                  <a:tcPr marT="45730" marB="45730" horzOverflow="overflow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EECCB"/>
                    </a:solidFill>
                  </a:tcPr>
                </a:tc>
              </a:tr>
              <a:tr h="45720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00853E"/>
                        </a:buClr>
                        <a:buSzPct val="7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  <a:cs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rgbClr val="00853E"/>
                        </a:buClr>
                        <a:buSzPct val="7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rgbClr val="00853E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00853E"/>
                        </a:buClr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00853E"/>
                        </a:buClr>
                        <a:buSzPct val="8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853E"/>
                        </a:buClr>
                        <a:buSzPct val="8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853E"/>
                        </a:buClr>
                        <a:buSzPct val="8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853E"/>
                        </a:buClr>
                        <a:buSzPct val="8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853E"/>
                        </a:buClr>
                        <a:buSzPct val="8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Checking </a:t>
                      </a:r>
                      <a:r>
                        <a:rPr kumimoji="0" lang="en-US" altLang="en-US" sz="2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PowerSupplies</a:t>
                      </a: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 Health</a:t>
                      </a:r>
                    </a:p>
                  </a:txBody>
                  <a:tcPr marT="45730" marB="45730" horzOverflow="overflow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6E7"/>
                    </a:solidFill>
                  </a:tcPr>
                </a:tc>
              </a:tr>
            </a:tbl>
          </a:graphicData>
        </a:graphic>
      </p:graphicFrame>
      <p:sp>
        <p:nvSpPr>
          <p:cNvPr id="26649" name="TextBox 3"/>
          <p:cNvSpPr txBox="1">
            <a:spLocks noChangeArrowheads="1"/>
          </p:cNvSpPr>
          <p:nvPr/>
        </p:nvSpPr>
        <p:spPr bwMode="auto">
          <a:xfrm>
            <a:off x="914400" y="2362200"/>
            <a:ext cx="1752600" cy="2246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00853E"/>
              </a:buClr>
              <a:buSzPct val="75000"/>
              <a:buFont typeface="Wingdings" charset="2"/>
              <a:buChar char="p"/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  <a:cs typeface="Arial" charset="0"/>
              </a:defRPr>
            </a:lvl1pPr>
            <a:lvl2pPr marL="742950" indent="-285750">
              <a:spcBef>
                <a:spcPct val="20000"/>
              </a:spcBef>
              <a:buClr>
                <a:srgbClr val="00853E"/>
              </a:buClr>
              <a:buSzPct val="75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spcBef>
                <a:spcPct val="20000"/>
              </a:spcBef>
              <a:buClr>
                <a:srgbClr val="00853E"/>
              </a:buClr>
              <a:buSzPct val="65000"/>
              <a:buFont typeface="Wingdings" charset="2"/>
              <a:buChar char="p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Clr>
                <a:srgbClr val="00853E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Clr>
                <a:srgbClr val="00853E"/>
              </a:buClr>
              <a:buSzPct val="80000"/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853E"/>
              </a:buClr>
              <a:buSzPct val="80000"/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853E"/>
              </a:buClr>
              <a:buSzPct val="80000"/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853E"/>
              </a:buClr>
              <a:buSzPct val="80000"/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853E"/>
              </a:buClr>
              <a:buSzPct val="80000"/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dirty="0"/>
              <a:t>HPC Infrastructure Health Monitoring using Redfish API and </a:t>
            </a:r>
            <a:r>
              <a:rPr lang="en-US" altLang="en-US" sz="2000" dirty="0" err="1"/>
              <a:t>Nagios</a:t>
            </a:r>
            <a:r>
              <a:rPr lang="en-US" altLang="en-US" sz="2000" dirty="0"/>
              <a:t> Core</a:t>
            </a:r>
          </a:p>
        </p:txBody>
      </p:sp>
    </p:spTree>
    <p:extLst>
      <p:ext uri="{BB962C8B-B14F-4D97-AF65-F5344CB8AC3E}">
        <p14:creationId xmlns:p14="http://schemas.microsoft.com/office/powerpoint/2010/main" val="321246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1393</TotalTime>
  <Words>501</Words>
  <Application>Microsoft Macintosh PowerPoint</Application>
  <PresentationFormat>On-screen Show (4:3)</PresentationFormat>
  <Paragraphs>106</Paragraphs>
  <Slides>28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28</vt:i4>
      </vt:variant>
    </vt:vector>
  </HeadingPairs>
  <TitlesOfParts>
    <vt:vector size="38" baseType="lpstr">
      <vt:lpstr>Arial</vt:lpstr>
      <vt:lpstr>Arial Black</vt:lpstr>
      <vt:lpstr>Calibri</vt:lpstr>
      <vt:lpstr>Lucida Grande</vt:lpstr>
      <vt:lpstr>MS Gothic</vt:lpstr>
      <vt:lpstr>ＭＳ Ｐゴシック</vt:lpstr>
      <vt:lpstr>Times New Roman</vt:lpstr>
      <vt:lpstr>Wingdings</vt:lpstr>
      <vt:lpstr>Custom Design</vt:lpstr>
      <vt:lpstr>1_Custom Design</vt:lpstr>
      <vt:lpstr>PowerPoint Presentation</vt:lpstr>
      <vt:lpstr>Outline</vt:lpstr>
      <vt:lpstr>Introduction</vt:lpstr>
      <vt:lpstr>Project Overview</vt:lpstr>
      <vt:lpstr>Project Overview</vt:lpstr>
      <vt:lpstr>HPCC spatial layout and job scheduling</vt:lpstr>
      <vt:lpstr>Background</vt:lpstr>
      <vt:lpstr>Integrating Redfish with Nagios</vt:lpstr>
      <vt:lpstr>Deliverables and benefits</vt:lpstr>
      <vt:lpstr>Deliverables and benefits</vt:lpstr>
      <vt:lpstr>Background and Related Research</vt:lpstr>
      <vt:lpstr>Background</vt:lpstr>
      <vt:lpstr>PowerPoint Presentation</vt:lpstr>
      <vt:lpstr>HPCC on Sep, 26 2018: CPU temperature</vt:lpstr>
      <vt:lpstr>HPCC on Sep, 26 2018: Fan speed</vt:lpstr>
      <vt:lpstr>HPCC on Sep, 26 2018: CPU temperature vs Fan speed</vt:lpstr>
      <vt:lpstr>PowerPoint Presentation</vt:lpstr>
      <vt:lpstr>PowerPoint Presentation</vt:lpstr>
      <vt:lpstr>PowerPoint Presentation</vt:lpstr>
      <vt:lpstr>PowerPoint Presentation</vt:lpstr>
      <vt:lpstr>HPCC on Sep, 26 2018: CPU temperature vs Fan speed</vt:lpstr>
      <vt:lpstr>HPCC on Oct, 4 2018: CPU temperature vs Fan speed</vt:lpstr>
      <vt:lpstr>More than 2 dimensions?</vt:lpstr>
      <vt:lpstr>Too many data points?</vt:lpstr>
      <vt:lpstr>Future Work</vt:lpstr>
      <vt:lpstr>PowerPoint Presentation</vt:lpstr>
      <vt:lpstr>PowerPoint Presentation</vt:lpstr>
      <vt:lpstr>Questions?</vt:lpstr>
    </vt:vector>
  </TitlesOfParts>
  <Company>Presentation Diva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Lori Randel</dc:creator>
  <cp:lastModifiedBy>Microsoft Office User</cp:lastModifiedBy>
  <cp:revision>89</cp:revision>
  <dcterms:created xsi:type="dcterms:W3CDTF">2005-04-19T19:05:52Z</dcterms:created>
  <dcterms:modified xsi:type="dcterms:W3CDTF">2018-12-10T20:51:09Z</dcterms:modified>
</cp:coreProperties>
</file>